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76" r:id="rId1"/>
  </p:sldMasterIdLst>
  <p:notesMasterIdLst>
    <p:notesMasterId r:id="rId38"/>
  </p:notesMasterIdLst>
  <p:handoutMasterIdLst>
    <p:handoutMasterId r:id="rId39"/>
  </p:handoutMasterIdLst>
  <p:sldIdLst>
    <p:sldId id="305" r:id="rId2"/>
    <p:sldId id="306" r:id="rId3"/>
    <p:sldId id="410" r:id="rId4"/>
    <p:sldId id="307" r:id="rId5"/>
    <p:sldId id="308" r:id="rId6"/>
    <p:sldId id="310" r:id="rId7"/>
    <p:sldId id="311" r:id="rId8"/>
    <p:sldId id="312" r:id="rId9"/>
    <p:sldId id="386" r:id="rId10"/>
    <p:sldId id="393" r:id="rId11"/>
    <p:sldId id="394" r:id="rId12"/>
    <p:sldId id="395" r:id="rId13"/>
    <p:sldId id="400" r:id="rId14"/>
    <p:sldId id="401" r:id="rId15"/>
    <p:sldId id="408" r:id="rId16"/>
    <p:sldId id="406" r:id="rId17"/>
    <p:sldId id="404" r:id="rId18"/>
    <p:sldId id="405" r:id="rId19"/>
    <p:sldId id="407" r:id="rId20"/>
    <p:sldId id="352" r:id="rId21"/>
    <p:sldId id="376" r:id="rId22"/>
    <p:sldId id="390" r:id="rId23"/>
    <p:sldId id="388" r:id="rId24"/>
    <p:sldId id="391" r:id="rId25"/>
    <p:sldId id="389" r:id="rId26"/>
    <p:sldId id="392" r:id="rId27"/>
    <p:sldId id="378" r:id="rId28"/>
    <p:sldId id="317" r:id="rId29"/>
    <p:sldId id="409" r:id="rId30"/>
    <p:sldId id="318" r:id="rId31"/>
    <p:sldId id="399" r:id="rId32"/>
    <p:sldId id="402" r:id="rId33"/>
    <p:sldId id="412" r:id="rId34"/>
    <p:sldId id="334" r:id="rId35"/>
    <p:sldId id="411" r:id="rId36"/>
    <p:sldId id="319" r:id="rId37"/>
  </p:sldIdLst>
  <p:sldSz cx="9144000" cy="6858000" type="screen4x3"/>
  <p:notesSz cx="6858000" cy="9144000"/>
  <p:defaultTextStyle>
    <a:defPPr>
      <a:defRPr lang="en-US"/>
    </a:defPPr>
    <a:lvl1pPr algn="l" rtl="0" fontAlgn="base">
      <a:spcBef>
        <a:spcPct val="0"/>
      </a:spcBef>
      <a:spcAft>
        <a:spcPct val="0"/>
      </a:spcAft>
      <a:defRPr sz="2000" b="1" kern="1200">
        <a:solidFill>
          <a:schemeClr val="tx1"/>
        </a:solidFill>
        <a:latin typeface="Arial" charset="0"/>
        <a:ea typeface="+mn-ea"/>
        <a:cs typeface="+mn-cs"/>
      </a:defRPr>
    </a:lvl1pPr>
    <a:lvl2pPr marL="457200" algn="l" rtl="0" fontAlgn="base">
      <a:spcBef>
        <a:spcPct val="0"/>
      </a:spcBef>
      <a:spcAft>
        <a:spcPct val="0"/>
      </a:spcAft>
      <a:defRPr sz="2000" b="1" kern="1200">
        <a:solidFill>
          <a:schemeClr val="tx1"/>
        </a:solidFill>
        <a:latin typeface="Arial" charset="0"/>
        <a:ea typeface="+mn-ea"/>
        <a:cs typeface="+mn-cs"/>
      </a:defRPr>
    </a:lvl2pPr>
    <a:lvl3pPr marL="914400" algn="l" rtl="0" fontAlgn="base">
      <a:spcBef>
        <a:spcPct val="0"/>
      </a:spcBef>
      <a:spcAft>
        <a:spcPct val="0"/>
      </a:spcAft>
      <a:defRPr sz="2000" b="1" kern="1200">
        <a:solidFill>
          <a:schemeClr val="tx1"/>
        </a:solidFill>
        <a:latin typeface="Arial" charset="0"/>
        <a:ea typeface="+mn-ea"/>
        <a:cs typeface="+mn-cs"/>
      </a:defRPr>
    </a:lvl3pPr>
    <a:lvl4pPr marL="1371600" algn="l" rtl="0" fontAlgn="base">
      <a:spcBef>
        <a:spcPct val="0"/>
      </a:spcBef>
      <a:spcAft>
        <a:spcPct val="0"/>
      </a:spcAft>
      <a:defRPr sz="2000" b="1" kern="1200">
        <a:solidFill>
          <a:schemeClr val="tx1"/>
        </a:solidFill>
        <a:latin typeface="Arial" charset="0"/>
        <a:ea typeface="+mn-ea"/>
        <a:cs typeface="+mn-cs"/>
      </a:defRPr>
    </a:lvl4pPr>
    <a:lvl5pPr marL="1828800" algn="l" rtl="0" fontAlgn="base">
      <a:spcBef>
        <a:spcPct val="0"/>
      </a:spcBef>
      <a:spcAft>
        <a:spcPct val="0"/>
      </a:spcAft>
      <a:defRPr sz="2000" b="1" kern="1200">
        <a:solidFill>
          <a:schemeClr val="tx1"/>
        </a:solidFill>
        <a:latin typeface="Arial" charset="0"/>
        <a:ea typeface="+mn-ea"/>
        <a:cs typeface="+mn-cs"/>
      </a:defRPr>
    </a:lvl5pPr>
    <a:lvl6pPr marL="2286000" algn="l" defTabSz="914400" rtl="0" eaLnBrk="1" latinLnBrk="0" hangingPunct="1">
      <a:defRPr sz="2000" b="1" kern="1200">
        <a:solidFill>
          <a:schemeClr val="tx1"/>
        </a:solidFill>
        <a:latin typeface="Arial" charset="0"/>
        <a:ea typeface="+mn-ea"/>
        <a:cs typeface="+mn-cs"/>
      </a:defRPr>
    </a:lvl6pPr>
    <a:lvl7pPr marL="2743200" algn="l" defTabSz="914400" rtl="0" eaLnBrk="1" latinLnBrk="0" hangingPunct="1">
      <a:defRPr sz="2000" b="1" kern="1200">
        <a:solidFill>
          <a:schemeClr val="tx1"/>
        </a:solidFill>
        <a:latin typeface="Arial" charset="0"/>
        <a:ea typeface="+mn-ea"/>
        <a:cs typeface="+mn-cs"/>
      </a:defRPr>
    </a:lvl7pPr>
    <a:lvl8pPr marL="3200400" algn="l" defTabSz="914400" rtl="0" eaLnBrk="1" latinLnBrk="0" hangingPunct="1">
      <a:defRPr sz="2000" b="1" kern="1200">
        <a:solidFill>
          <a:schemeClr val="tx1"/>
        </a:solidFill>
        <a:latin typeface="Arial" charset="0"/>
        <a:ea typeface="+mn-ea"/>
        <a:cs typeface="+mn-cs"/>
      </a:defRPr>
    </a:lvl8pPr>
    <a:lvl9pPr marL="3657600" algn="l" defTabSz="914400" rtl="0" eaLnBrk="1" latinLnBrk="0" hangingPunct="1">
      <a:defRPr sz="2000" b="1"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A5002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7503" autoAdjust="0"/>
    <p:restoredTop sz="94590" autoAdjust="0"/>
  </p:normalViewPr>
  <p:slideViewPr>
    <p:cSldViewPr>
      <p:cViewPr varScale="1">
        <p:scale>
          <a:sx n="70" d="100"/>
          <a:sy n="70" d="100"/>
        </p:scale>
        <p:origin x="-462"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026"/>
    </p:cViewPr>
  </p:sorterViewPr>
  <p:notesViewPr>
    <p:cSldViewPr>
      <p:cViewPr varScale="1">
        <p:scale>
          <a:sx n="61" d="100"/>
          <a:sy n="61" d="100"/>
        </p:scale>
        <p:origin x="-2946" y="-78"/>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733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0"/>
            </a:lvl1pPr>
          </a:lstStyle>
          <a:p>
            <a:endParaRPr lang="en-US"/>
          </a:p>
        </p:txBody>
      </p:sp>
      <p:sp>
        <p:nvSpPr>
          <p:cNvPr id="227331"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lvl1pPr>
          </a:lstStyle>
          <a:p>
            <a:endParaRPr lang="en-US"/>
          </a:p>
        </p:txBody>
      </p:sp>
      <p:sp>
        <p:nvSpPr>
          <p:cNvPr id="227332"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b="0"/>
            </a:lvl1pPr>
          </a:lstStyle>
          <a:p>
            <a:endParaRPr lang="en-US"/>
          </a:p>
        </p:txBody>
      </p:sp>
      <p:sp>
        <p:nvSpPr>
          <p:cNvPr id="227333"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lvl1pPr>
          </a:lstStyle>
          <a:p>
            <a:fld id="{CCA9A426-317E-4EDF-9F84-F53351C1336B}"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58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0"/>
            </a:lvl1pPr>
          </a:lstStyle>
          <a:p>
            <a:endParaRPr lang="en-US"/>
          </a:p>
        </p:txBody>
      </p:sp>
      <p:sp>
        <p:nvSpPr>
          <p:cNvPr id="6758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0"/>
            </a:lvl1pPr>
          </a:lstStyle>
          <a:p>
            <a:endParaRPr lang="en-US"/>
          </a:p>
        </p:txBody>
      </p:sp>
      <p:sp>
        <p:nvSpPr>
          <p:cNvPr id="6758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6758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759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b="0"/>
            </a:lvl1pPr>
          </a:lstStyle>
          <a:p>
            <a:endParaRPr lang="en-US"/>
          </a:p>
        </p:txBody>
      </p:sp>
      <p:sp>
        <p:nvSpPr>
          <p:cNvPr id="6759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lvl1pPr>
          </a:lstStyle>
          <a:p>
            <a:fld id="{42173083-F303-4587-AA23-CB93DE2E2BA2}" type="slidenum">
              <a:rPr lang="en-US"/>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164BD15-94CC-4F87-8696-8D33BF9A16F7}" type="slidenum">
              <a:rPr lang="en-US"/>
              <a:pPr/>
              <a:t>1</a:t>
            </a:fld>
            <a:endParaRPr lang="en-US"/>
          </a:p>
        </p:txBody>
      </p:sp>
      <p:sp>
        <p:nvSpPr>
          <p:cNvPr id="210946" name="Rectangle 2"/>
          <p:cNvSpPr>
            <a:spLocks noGrp="1" noRot="1" noChangeAspect="1" noChangeArrowheads="1" noTextEdit="1"/>
          </p:cNvSpPr>
          <p:nvPr>
            <p:ph type="sldImg"/>
          </p:nvPr>
        </p:nvSpPr>
        <p:spPr>
          <a:ln/>
        </p:spPr>
      </p:sp>
      <p:sp>
        <p:nvSpPr>
          <p:cNvPr id="210947" name="Rectangle 3"/>
          <p:cNvSpPr>
            <a:spLocks noGrp="1" noChangeArrowheads="1"/>
          </p:cNvSpPr>
          <p:nvPr>
            <p:ph type="body" idx="1"/>
          </p:nvPr>
        </p:nvSpPr>
        <p:spPr/>
        <p:txBody>
          <a:bodyPr/>
          <a:lstStyle/>
          <a:p>
            <a:r>
              <a:rPr lang="en-US"/>
              <a:t>Title Slide</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87BDA79-6B02-4FD0-A602-2B7F55B733DD}" type="slidenum">
              <a:rPr lang="en-US"/>
              <a:pPr/>
              <a:t>2</a:t>
            </a:fld>
            <a:endParaRPr lang="en-US"/>
          </a:p>
        </p:txBody>
      </p:sp>
      <p:sp>
        <p:nvSpPr>
          <p:cNvPr id="211970" name="Rectangle 2"/>
          <p:cNvSpPr>
            <a:spLocks noGrp="1" noRot="1" noChangeAspect="1" noChangeArrowheads="1" noTextEdit="1"/>
          </p:cNvSpPr>
          <p:nvPr>
            <p:ph type="sldImg"/>
          </p:nvPr>
        </p:nvSpPr>
        <p:spPr>
          <a:ln/>
        </p:spPr>
      </p:sp>
      <p:sp>
        <p:nvSpPr>
          <p:cNvPr id="211971" name="Rectangle 3"/>
          <p:cNvSpPr>
            <a:spLocks noGrp="1" noChangeArrowheads="1"/>
          </p:cNvSpPr>
          <p:nvPr>
            <p:ph type="body" idx="1"/>
          </p:nvPr>
        </p:nvSpPr>
        <p:spPr/>
        <p:txBody>
          <a:bodyPr/>
          <a:lstStyle/>
          <a:p>
            <a:r>
              <a:rPr lang="en-US"/>
              <a:t>Cast of Characters</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87BDA79-6B02-4FD0-A602-2B7F55B733DD}" type="slidenum">
              <a:rPr lang="en-US"/>
              <a:pPr/>
              <a:t>3</a:t>
            </a:fld>
            <a:endParaRPr lang="en-US"/>
          </a:p>
        </p:txBody>
      </p:sp>
      <p:sp>
        <p:nvSpPr>
          <p:cNvPr id="211970" name="Rectangle 2"/>
          <p:cNvSpPr>
            <a:spLocks noGrp="1" noRot="1" noChangeAspect="1" noChangeArrowheads="1" noTextEdit="1"/>
          </p:cNvSpPr>
          <p:nvPr>
            <p:ph type="sldImg"/>
          </p:nvPr>
        </p:nvSpPr>
        <p:spPr>
          <a:ln/>
        </p:spPr>
      </p:sp>
      <p:sp>
        <p:nvSpPr>
          <p:cNvPr id="211971" name="Rectangle 3"/>
          <p:cNvSpPr>
            <a:spLocks noGrp="1" noChangeArrowheads="1"/>
          </p:cNvSpPr>
          <p:nvPr>
            <p:ph type="body" idx="1"/>
          </p:nvPr>
        </p:nvSpPr>
        <p:spPr/>
        <p:txBody>
          <a:bodyPr/>
          <a:lstStyle/>
          <a:p>
            <a:r>
              <a:rPr lang="en-US"/>
              <a:t>Cast of Characters</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D97739-7B9E-451C-BE40-40C911365CC7}" type="slidenum">
              <a:rPr lang="en-US"/>
              <a:pPr/>
              <a:t>4</a:t>
            </a:fld>
            <a:endParaRPr lang="en-US"/>
          </a:p>
        </p:txBody>
      </p:sp>
      <p:sp>
        <p:nvSpPr>
          <p:cNvPr id="212994" name="Rectangle 2"/>
          <p:cNvSpPr>
            <a:spLocks noGrp="1" noRot="1" noChangeAspect="1" noChangeArrowheads="1" noTextEdit="1"/>
          </p:cNvSpPr>
          <p:nvPr>
            <p:ph type="sldImg"/>
          </p:nvPr>
        </p:nvSpPr>
        <p:spPr>
          <a:ln/>
        </p:spPr>
      </p:sp>
      <p:sp>
        <p:nvSpPr>
          <p:cNvPr id="212995" name="Rectangle 3"/>
          <p:cNvSpPr>
            <a:spLocks noGrp="1" noChangeArrowheads="1"/>
          </p:cNvSpPr>
          <p:nvPr>
            <p:ph type="body" idx="1"/>
          </p:nvPr>
        </p:nvSpPr>
        <p:spPr/>
        <p:txBody>
          <a:bodyPr/>
          <a:lstStyle/>
          <a:p>
            <a:r>
              <a:rPr lang="en-US"/>
              <a:t>Court Schedule</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8DA16EE-FAEB-4478-B8B2-F1BD0FE2486A}" type="slidenum">
              <a:rPr lang="en-US"/>
              <a:pPr/>
              <a:t>17</a:t>
            </a:fld>
            <a:endParaRPr lang="en-US"/>
          </a:p>
        </p:txBody>
      </p:sp>
      <p:sp>
        <p:nvSpPr>
          <p:cNvPr id="317442" name="Rectangle 2"/>
          <p:cNvSpPr>
            <a:spLocks noGrp="1" noRot="1" noChangeAspect="1" noChangeArrowheads="1" noTextEdit="1"/>
          </p:cNvSpPr>
          <p:nvPr>
            <p:ph type="sldImg"/>
          </p:nvPr>
        </p:nvSpPr>
        <p:spPr>
          <a:ln/>
        </p:spPr>
      </p:sp>
      <p:sp>
        <p:nvSpPr>
          <p:cNvPr id="317443" name="Rectangle 3"/>
          <p:cNvSpPr>
            <a:spLocks noGrp="1" noChangeArrowheads="1"/>
          </p:cNvSpPr>
          <p:nvPr>
            <p:ph type="body" idx="1"/>
          </p:nvPr>
        </p:nvSpPr>
        <p:spPr/>
        <p:txBody>
          <a:bodyPr/>
          <a:lstStyle/>
          <a:p>
            <a:r>
              <a:rPr lang="en-US"/>
              <a:t>Stipulation of Internet provider to IP addresses</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59AAAEC-8223-480C-8CC2-F32E24BE5D04}" type="slidenum">
              <a:rPr lang="en-US"/>
              <a:pPr/>
              <a:t>18</a:t>
            </a:fld>
            <a:endParaRPr lang="en-US"/>
          </a:p>
        </p:txBody>
      </p:sp>
      <p:sp>
        <p:nvSpPr>
          <p:cNvPr id="319490" name="Rectangle 2"/>
          <p:cNvSpPr>
            <a:spLocks noGrp="1" noRot="1" noChangeAspect="1" noChangeArrowheads="1" noTextEdit="1"/>
          </p:cNvSpPr>
          <p:nvPr>
            <p:ph type="sldImg"/>
          </p:nvPr>
        </p:nvSpPr>
        <p:spPr>
          <a:ln/>
        </p:spPr>
      </p:sp>
      <p:sp>
        <p:nvSpPr>
          <p:cNvPr id="319491" name="Rectangle 3"/>
          <p:cNvSpPr>
            <a:spLocks noGrp="1" noChangeArrowheads="1"/>
          </p:cNvSpPr>
          <p:nvPr>
            <p:ph type="body" idx="1"/>
          </p:nvPr>
        </p:nvSpPr>
        <p:spPr/>
        <p:txBody>
          <a:bodyPr/>
          <a:lstStyle/>
          <a:p>
            <a:r>
              <a:rPr lang="en-US"/>
              <a:t>Part II of ISP Stipulation</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59AAAEC-8223-480C-8CC2-F32E24BE5D04}" type="slidenum">
              <a:rPr lang="en-US"/>
              <a:pPr/>
              <a:t>19</a:t>
            </a:fld>
            <a:endParaRPr lang="en-US"/>
          </a:p>
        </p:txBody>
      </p:sp>
      <p:sp>
        <p:nvSpPr>
          <p:cNvPr id="319490" name="Rectangle 2"/>
          <p:cNvSpPr>
            <a:spLocks noGrp="1" noRot="1" noChangeAspect="1" noChangeArrowheads="1" noTextEdit="1"/>
          </p:cNvSpPr>
          <p:nvPr>
            <p:ph type="sldImg"/>
          </p:nvPr>
        </p:nvSpPr>
        <p:spPr>
          <a:ln/>
        </p:spPr>
      </p:sp>
      <p:sp>
        <p:nvSpPr>
          <p:cNvPr id="319491" name="Rectangle 3"/>
          <p:cNvSpPr>
            <a:spLocks noGrp="1" noChangeArrowheads="1"/>
          </p:cNvSpPr>
          <p:nvPr>
            <p:ph type="body" idx="1"/>
          </p:nvPr>
        </p:nvSpPr>
        <p:spPr/>
        <p:txBody>
          <a:bodyPr/>
          <a:lstStyle/>
          <a:p>
            <a:r>
              <a:rPr lang="en-US"/>
              <a:t>Part II of ISP Stipulation</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2173083-F303-4587-AA23-CB93DE2E2BA2}" type="slidenum">
              <a:rPr lang="en-US" smtClean="0"/>
              <a:pPr/>
              <a:t>34</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2173083-F303-4587-AA23-CB93DE2E2BA2}" type="slidenum">
              <a:rPr lang="en-US" smtClean="0"/>
              <a:pPr/>
              <a:t>35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C21B83D0-BDFC-4AA0-83E7-71432038B89D}" type="slidenum">
              <a:rPr lang="en-US" smtClean="0"/>
              <a:pPr/>
              <a:t>‹#›</a:t>
            </a:fld>
            <a:endParaRPr lang="en-US"/>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4FC182F1-A915-4E7C-8E50-664AE22422CE}" type="slidenum">
              <a:rPr lang="en-US" smtClean="0"/>
              <a:pPr/>
              <a:t>‹#›</a:t>
            </a:fld>
            <a:endParaRPr lang="en-US"/>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3563EF5E-A10D-4BB8-8C50-4BD77F1EBAF2}" type="slidenum">
              <a:rPr lang="en-US" smtClean="0"/>
              <a:pPr/>
              <a:t>‹#›</a:t>
            </a:fld>
            <a:endParaRPr lang="en-US"/>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89C9BA-899E-43CA-9D5B-92395DD8BA10}" type="slidenum">
              <a:rPr lang="en-US" smtClean="0"/>
              <a:pPr/>
              <a:t>‹#›</a:t>
            </a:fld>
            <a:endParaRPr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99BB25E0-772D-4BD3-A8D2-C2B15B8EC639}" type="slidenum">
              <a:rPr lang="en-US" smtClean="0"/>
              <a:pPr/>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5041534E-B873-4DA7-AC88-9802AC188D3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2E606E62-4F30-4473-9209-9873AB13CF12}"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62D27CEF-9848-44D9-809C-B12F8A6B4127}" type="slidenum">
              <a:rPr lang="en-US" smtClean="0"/>
              <a:pPr/>
              <a:t>‹#›</a:t>
            </a:fld>
            <a:endParaRPr lang="en-US"/>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269ADD7F-D794-43ED-B4BA-FC65F47A1002}" type="slidenum">
              <a:rPr lang="en-US" smtClean="0"/>
              <a:pPr/>
              <a:t>‹#›</a:t>
            </a:fld>
            <a:endParaRPr lang="en-US"/>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1AB28E-4D7A-409F-A5EF-49B5F123C16C}"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07823E5C-CDA5-4BB1-BEB9-36ABAA8C08A9}" type="slidenum">
              <a:rPr lang="en-US" smtClean="0"/>
              <a:pPr/>
              <a:t>‹#›</a:t>
            </a:fld>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245225"/>
            <a:ext cx="2133600" cy="476250"/>
          </a:xfrm>
        </p:spPr>
        <p:txBody>
          <a:bodyPr/>
          <a:lstStyle>
            <a:lvl1pPr>
              <a:defRPr/>
            </a:lvl1pPr>
          </a:lstStyle>
          <a:p>
            <a:endParaRPr lang="en-US"/>
          </a:p>
        </p:txBody>
      </p:sp>
      <p:sp>
        <p:nvSpPr>
          <p:cNvPr id="6" name="Footer Placeholder 5"/>
          <p:cNvSpPr>
            <a:spLocks noGrp="1"/>
          </p:cNvSpPr>
          <p:nvPr>
            <p:ph type="ftr" sz="quarter" idx="11"/>
          </p:nvPr>
        </p:nvSpPr>
        <p:spPr>
          <a:xfrm>
            <a:off x="3124200" y="6245225"/>
            <a:ext cx="2895600" cy="476250"/>
          </a:xfrm>
        </p:spPr>
        <p:txBody>
          <a:bodyPr/>
          <a:lstStyle>
            <a:lvl1pPr>
              <a:defRPr/>
            </a:lvl1pPr>
          </a:lstStyle>
          <a:p>
            <a:endParaRPr lang="en-US"/>
          </a:p>
        </p:txBody>
      </p:sp>
      <p:sp>
        <p:nvSpPr>
          <p:cNvPr id="7" name="Slide Number Placeholder 6"/>
          <p:cNvSpPr>
            <a:spLocks noGrp="1"/>
          </p:cNvSpPr>
          <p:nvPr>
            <p:ph type="sldNum" sz="quarter" idx="12"/>
          </p:nvPr>
        </p:nvSpPr>
        <p:spPr>
          <a:xfrm>
            <a:off x="6553200" y="6245225"/>
            <a:ext cx="2133600" cy="476250"/>
          </a:xfrm>
        </p:spPr>
        <p:txBody>
          <a:bodyPr/>
          <a:lstStyle>
            <a:lvl1pPr>
              <a:defRPr/>
            </a:lvl1pPr>
          </a:lstStyle>
          <a:p>
            <a:fld id="{AC74F512-44FA-4020-AC25-0F3F6AAF947D}"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34E915B0-3A49-471A-9541-6D553D673973}" type="slidenum">
              <a:rPr lang="en-US" smtClean="0"/>
              <a:pPr/>
              <a:t>‹#›</a:t>
            </a:fld>
            <a:endParaRPr lang="en-US"/>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5" name="Rectangle 3"/>
          <p:cNvSpPr>
            <a:spLocks noGrp="1" noChangeArrowheads="1"/>
          </p:cNvSpPr>
          <p:nvPr>
            <p:ph type="subTitle" idx="1"/>
          </p:nvPr>
        </p:nvSpPr>
        <p:spPr/>
        <p:txBody>
          <a:bodyPr/>
          <a:lstStyle/>
          <a:p>
            <a:endParaRPr lang="en-US"/>
          </a:p>
          <a:p>
            <a:r>
              <a:rPr lang="en-US" sz="1600"/>
              <a:t>hackercourt@wkeys.com</a:t>
            </a:r>
          </a:p>
        </p:txBody>
      </p:sp>
      <p:sp>
        <p:nvSpPr>
          <p:cNvPr id="182274" name="Rectangle 2"/>
          <p:cNvSpPr>
            <a:spLocks noGrp="1" noChangeArrowheads="1"/>
          </p:cNvSpPr>
          <p:nvPr>
            <p:ph type="ctrTitle"/>
          </p:nvPr>
        </p:nvSpPr>
        <p:spPr>
          <a:xfrm>
            <a:off x="762000" y="685800"/>
            <a:ext cx="7772400" cy="1143000"/>
          </a:xfrm>
        </p:spPr>
        <p:txBody>
          <a:bodyPr>
            <a:normAutofit fontScale="90000"/>
          </a:bodyPr>
          <a:lstStyle/>
          <a:p>
            <a:r>
              <a:rPr lang="en-US" sz="4000" dirty="0"/>
              <a:t>Hacker Court </a:t>
            </a:r>
            <a:r>
              <a:rPr lang="en-US" sz="4000" dirty="0" smtClean="0"/>
              <a:t>2008</a:t>
            </a:r>
            <a:r>
              <a:rPr lang="en-US" sz="4000" dirty="0"/>
              <a:t/>
            </a:r>
            <a:br>
              <a:rPr lang="en-US" sz="4000" dirty="0"/>
            </a:br>
            <a:r>
              <a:rPr lang="en-US" sz="4000" dirty="0" smtClean="0"/>
              <a:t>Hack My Face</a:t>
            </a:r>
            <a:endParaRPr lang="en-US" sz="40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2"/>
          <p:cNvSpPr>
            <a:spLocks noGrp="1" noChangeArrowheads="1"/>
          </p:cNvSpPr>
          <p:nvPr>
            <p:ph type="title"/>
          </p:nvPr>
        </p:nvSpPr>
        <p:spPr>
          <a:xfrm>
            <a:off x="457200" y="274638"/>
            <a:ext cx="8229600" cy="563562"/>
          </a:xfrm>
        </p:spPr>
        <p:txBody>
          <a:bodyPr/>
          <a:lstStyle/>
          <a:p>
            <a:r>
              <a:rPr lang="en-US" sz="2800"/>
              <a:t>Cast of Characters</a:t>
            </a:r>
          </a:p>
        </p:txBody>
      </p:sp>
      <p:sp>
        <p:nvSpPr>
          <p:cNvPr id="183299" name="Rectangle 3"/>
          <p:cNvSpPr>
            <a:spLocks noGrp="1" noChangeArrowheads="1"/>
          </p:cNvSpPr>
          <p:nvPr>
            <p:ph sz="quarter" idx="1"/>
          </p:nvPr>
        </p:nvSpPr>
        <p:spPr>
          <a:xfrm>
            <a:off x="304800" y="1676400"/>
            <a:ext cx="8503920" cy="4572000"/>
          </a:xfrm>
        </p:spPr>
        <p:txBody>
          <a:bodyPr>
            <a:normAutofit/>
          </a:bodyPr>
          <a:lstStyle/>
          <a:p>
            <a:pPr>
              <a:lnSpc>
                <a:spcPct val="80000"/>
              </a:lnSpc>
              <a:buFontTx/>
              <a:buNone/>
            </a:pPr>
            <a:r>
              <a:rPr lang="en-US" sz="2000" b="1" dirty="0">
                <a:cs typeface="Arial" charset="0"/>
              </a:rPr>
              <a:t>JUDGE: </a:t>
            </a:r>
            <a:r>
              <a:rPr lang="en-US" sz="2000" b="1" dirty="0" smtClean="0">
                <a:cs typeface="Arial" charset="0"/>
              </a:rPr>
              <a:t>Jonathan Klein</a:t>
            </a:r>
            <a:endParaRPr lang="en-US" sz="2000" dirty="0">
              <a:cs typeface="Arial" charset="0"/>
            </a:endParaRPr>
          </a:p>
          <a:p>
            <a:pPr>
              <a:lnSpc>
                <a:spcPct val="80000"/>
              </a:lnSpc>
              <a:buFontTx/>
              <a:buNone/>
            </a:pPr>
            <a:r>
              <a:rPr lang="en-US" sz="2000" b="1" dirty="0">
                <a:cs typeface="Arial" charset="0"/>
              </a:rPr>
              <a:t>COURT CLERK: Caitlin Klein </a:t>
            </a:r>
            <a:endParaRPr lang="en-US" sz="2000" b="1" dirty="0" smtClean="0">
              <a:cs typeface="Arial" charset="0"/>
            </a:endParaRPr>
          </a:p>
          <a:p>
            <a:pPr>
              <a:lnSpc>
                <a:spcPct val="80000"/>
              </a:lnSpc>
              <a:buFontTx/>
              <a:buNone/>
            </a:pPr>
            <a:r>
              <a:rPr lang="en-US" sz="2000" b="1" dirty="0" smtClean="0">
                <a:cs typeface="Arial" charset="0"/>
              </a:rPr>
              <a:t>BAILIFF: Ryan Bulat</a:t>
            </a:r>
            <a:endParaRPr lang="en-US" sz="2000" b="1" dirty="0">
              <a:cs typeface="Arial" charset="0"/>
            </a:endParaRPr>
          </a:p>
          <a:p>
            <a:pPr>
              <a:lnSpc>
                <a:spcPct val="80000"/>
              </a:lnSpc>
              <a:buFontTx/>
              <a:buNone/>
            </a:pPr>
            <a:r>
              <a:rPr lang="en-US" sz="2000" b="1" dirty="0" smtClean="0">
                <a:cs typeface="Arial" charset="0"/>
              </a:rPr>
              <a:t>EMCEE/DEFENSE EXPERT: </a:t>
            </a:r>
            <a:r>
              <a:rPr lang="en-US" sz="2000" b="1" dirty="0">
                <a:cs typeface="Arial" charset="0"/>
              </a:rPr>
              <a:t>Carole </a:t>
            </a:r>
            <a:r>
              <a:rPr lang="en-US" sz="2000" b="1" dirty="0" smtClean="0">
                <a:cs typeface="Arial" charset="0"/>
              </a:rPr>
              <a:t>Fennelly – </a:t>
            </a:r>
            <a:r>
              <a:rPr lang="en-US" sz="2000" dirty="0" smtClean="0">
                <a:cs typeface="Arial" charset="0"/>
              </a:rPr>
              <a:t>Director, Tenable Network Security</a:t>
            </a:r>
          </a:p>
          <a:p>
            <a:pPr>
              <a:lnSpc>
                <a:spcPct val="80000"/>
              </a:lnSpc>
              <a:buFontTx/>
              <a:buNone/>
            </a:pPr>
            <a:r>
              <a:rPr lang="en-US" sz="2000" b="1" dirty="0" smtClean="0">
                <a:cs typeface="Arial" charset="0"/>
              </a:rPr>
              <a:t>PROSECUTOR: Paul Ohm - </a:t>
            </a:r>
            <a:r>
              <a:rPr lang="en-US" sz="2000" dirty="0" smtClean="0">
                <a:cs typeface="Arial" charset="0"/>
              </a:rPr>
              <a:t>Attorney</a:t>
            </a:r>
            <a:r>
              <a:rPr lang="en-US" sz="2000" b="1" dirty="0" smtClean="0">
                <a:cs typeface="Arial" charset="0"/>
              </a:rPr>
              <a:t>, </a:t>
            </a:r>
            <a:r>
              <a:rPr lang="en-US" sz="2000" dirty="0" smtClean="0">
                <a:cs typeface="Arial" charset="0"/>
              </a:rPr>
              <a:t>Associate Professor, University of Colorado School of Law</a:t>
            </a:r>
            <a:endParaRPr lang="en-US" sz="2000" dirty="0">
              <a:cs typeface="Arial" charset="0"/>
            </a:endParaRPr>
          </a:p>
          <a:p>
            <a:pPr>
              <a:lnSpc>
                <a:spcPct val="80000"/>
              </a:lnSpc>
              <a:buFontTx/>
              <a:buNone/>
            </a:pPr>
            <a:r>
              <a:rPr lang="en-US" sz="2000" b="1" dirty="0" smtClean="0">
                <a:cs typeface="Arial" charset="0"/>
              </a:rPr>
              <a:t>DEFENSE ATTORNEY</a:t>
            </a:r>
            <a:r>
              <a:rPr lang="en-US" sz="2000" b="1" dirty="0">
                <a:cs typeface="Times New Roman" pitchFamily="18" charset="0"/>
              </a:rPr>
              <a:t>: Jennifer </a:t>
            </a:r>
            <a:r>
              <a:rPr lang="en-US" sz="2000" b="1" dirty="0" err="1">
                <a:cs typeface="Times New Roman" pitchFamily="18" charset="0"/>
              </a:rPr>
              <a:t>Granick</a:t>
            </a:r>
            <a:r>
              <a:rPr lang="en-US" sz="2000" b="1" dirty="0">
                <a:cs typeface="Times New Roman" pitchFamily="18" charset="0"/>
              </a:rPr>
              <a:t>,</a:t>
            </a:r>
            <a:r>
              <a:rPr lang="en-US" sz="2000" dirty="0" smtClean="0">
                <a:cs typeface="Arial" charset="0"/>
              </a:rPr>
              <a:t>Attorney, Electronic Frontier Foundation</a:t>
            </a:r>
            <a:endParaRPr lang="en-US" sz="2000" dirty="0">
              <a:cs typeface="Arial" charset="0"/>
            </a:endParaRPr>
          </a:p>
          <a:p>
            <a:pPr>
              <a:lnSpc>
                <a:spcPct val="80000"/>
              </a:lnSpc>
              <a:buFontTx/>
              <a:buNone/>
            </a:pPr>
            <a:r>
              <a:rPr lang="en-US" sz="2000" b="1" dirty="0">
                <a:cs typeface="Arial" charset="0"/>
              </a:rPr>
              <a:t>DEFENSE ATTORNEY: </a:t>
            </a:r>
            <a:r>
              <a:rPr lang="en-US" sz="2000" b="1" dirty="0" smtClean="0">
                <a:cs typeface="Arial" charset="0"/>
              </a:rPr>
              <a:t>Kurt </a:t>
            </a:r>
            <a:r>
              <a:rPr lang="en-US" sz="2000" b="1" dirty="0" err="1" smtClean="0">
                <a:cs typeface="Arial" charset="0"/>
              </a:rPr>
              <a:t>Opsahl</a:t>
            </a:r>
            <a:r>
              <a:rPr lang="en-US" sz="2000" b="1" dirty="0" smtClean="0">
                <a:cs typeface="Arial" charset="0"/>
              </a:rPr>
              <a:t>– </a:t>
            </a:r>
            <a:r>
              <a:rPr lang="en-US" sz="2000" dirty="0">
                <a:cs typeface="Arial" charset="0"/>
              </a:rPr>
              <a:t>Attorney, Electronic Frontier Foundation</a:t>
            </a:r>
            <a:endParaRPr lang="en-US" sz="2000" b="1" dirty="0">
              <a:cs typeface="Times New Roman" pitchFamily="18" charset="0"/>
            </a:endParaRPr>
          </a:p>
          <a:p>
            <a:pPr>
              <a:lnSpc>
                <a:spcPct val="80000"/>
              </a:lnSpc>
              <a:buFontTx/>
              <a:buNone/>
            </a:pPr>
            <a:r>
              <a:rPr lang="en-US" sz="2000" b="1" dirty="0" smtClean="0">
                <a:cs typeface="Arial" charset="0"/>
              </a:rPr>
              <a:t>CASE </a:t>
            </a:r>
            <a:r>
              <a:rPr lang="en-US" sz="2000" b="1" dirty="0">
                <a:cs typeface="Arial" charset="0"/>
              </a:rPr>
              <a:t>AGENT </a:t>
            </a:r>
            <a:r>
              <a:rPr lang="en-US" sz="2000" b="1" dirty="0" smtClean="0">
                <a:cs typeface="Arial" charset="0"/>
              </a:rPr>
              <a:t>:  </a:t>
            </a:r>
            <a:r>
              <a:rPr lang="en-US" sz="2000" b="1" dirty="0" err="1" smtClean="0">
                <a:cs typeface="Arial" charset="0"/>
              </a:rPr>
              <a:t>Peiter</a:t>
            </a:r>
            <a:r>
              <a:rPr lang="en-US" sz="2000" b="1" dirty="0" smtClean="0">
                <a:cs typeface="Arial" charset="0"/>
              </a:rPr>
              <a:t> “</a:t>
            </a:r>
            <a:r>
              <a:rPr lang="en-US" sz="2000" b="1" dirty="0" err="1" smtClean="0">
                <a:cs typeface="Arial" charset="0"/>
              </a:rPr>
              <a:t>Mudge</a:t>
            </a:r>
            <a:r>
              <a:rPr lang="en-US" sz="2000" b="1" dirty="0" smtClean="0">
                <a:cs typeface="Arial" charset="0"/>
              </a:rPr>
              <a:t>” </a:t>
            </a:r>
            <a:r>
              <a:rPr lang="en-US" sz="2000" b="1" dirty="0" err="1" smtClean="0">
                <a:cs typeface="Arial" charset="0"/>
              </a:rPr>
              <a:t>Zatko</a:t>
            </a:r>
            <a:r>
              <a:rPr lang="en-US" sz="2000" b="1" dirty="0" smtClean="0">
                <a:cs typeface="Arial" charset="0"/>
              </a:rPr>
              <a:t> – </a:t>
            </a:r>
            <a:r>
              <a:rPr lang="en-US" sz="2000" dirty="0" smtClean="0">
                <a:cs typeface="Arial" charset="0"/>
              </a:rPr>
              <a:t>Technical Director – National Intelligence  Research and Applications, BBN Technologies</a:t>
            </a:r>
            <a:endParaRPr lang="en-US" sz="2000" dirty="0">
              <a:latin typeface="Courier New" pitchFamily="49" charset="0"/>
              <a:cs typeface="Courier New" pitchFamily="49" charset="0"/>
            </a:endParaRPr>
          </a:p>
          <a:p>
            <a:pPr>
              <a:lnSpc>
                <a:spcPct val="80000"/>
              </a:lnSpc>
              <a:buFontTx/>
              <a:buNone/>
            </a:pPr>
            <a:r>
              <a:rPr lang="en-US" sz="2000" b="1" dirty="0" smtClean="0">
                <a:cs typeface="Arial" charset="0"/>
              </a:rPr>
              <a:t>REPORTER (Simon Ross of the Guardian): Brian Martin – </a:t>
            </a:r>
            <a:r>
              <a:rPr lang="en-US" sz="2000" dirty="0" smtClean="0">
                <a:cs typeface="Arial" charset="0"/>
              </a:rPr>
              <a:t>Tenable Network Security</a:t>
            </a:r>
            <a:endParaRPr lang="en-US" sz="2000" dirty="0">
              <a:cs typeface="Arial" charset="0"/>
            </a:endParaRPr>
          </a:p>
          <a:p>
            <a:pPr>
              <a:lnSpc>
                <a:spcPct val="80000"/>
              </a:lnSpc>
              <a:buFontTx/>
              <a:buNone/>
            </a:pPr>
            <a:r>
              <a:rPr lang="en-US" sz="2000" b="1" dirty="0" smtClean="0">
                <a:cs typeface="Arial" charset="0"/>
              </a:rPr>
              <a:t>DEFENDANT (Simple </a:t>
            </a:r>
            <a:r>
              <a:rPr lang="en-US" sz="2000" b="1" dirty="0" err="1" smtClean="0">
                <a:cs typeface="Arial" charset="0"/>
              </a:rPr>
              <a:t>Gnomad</a:t>
            </a:r>
            <a:r>
              <a:rPr lang="en-US" sz="2000" b="1" dirty="0" smtClean="0">
                <a:cs typeface="Arial" charset="0"/>
              </a:rPr>
              <a:t>) </a:t>
            </a:r>
            <a:r>
              <a:rPr lang="en-US" sz="2000" b="1" dirty="0" smtClean="0">
                <a:cs typeface="Times New Roman" pitchFamily="18" charset="0"/>
              </a:rPr>
              <a:t>: Weasel </a:t>
            </a:r>
            <a:r>
              <a:rPr lang="en-US" sz="2000" b="1" dirty="0">
                <a:cs typeface="Times New Roman" pitchFamily="18" charset="0"/>
              </a:rPr>
              <a:t>- </a:t>
            </a:r>
            <a:r>
              <a:rPr lang="en-US" sz="2000" dirty="0">
                <a:cs typeface="Times New Roman" pitchFamily="18" charset="0"/>
              </a:rPr>
              <a:t>NMRC</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2"/>
          <p:cNvSpPr>
            <a:spLocks noGrp="1" noChangeArrowheads="1"/>
          </p:cNvSpPr>
          <p:nvPr>
            <p:ph type="title"/>
          </p:nvPr>
        </p:nvSpPr>
        <p:spPr>
          <a:xfrm>
            <a:off x="457200" y="274638"/>
            <a:ext cx="8229600" cy="106362"/>
          </a:xfrm>
        </p:spPr>
        <p:txBody>
          <a:bodyPr>
            <a:normAutofit fontScale="90000"/>
          </a:bodyPr>
          <a:lstStyle/>
          <a:p>
            <a:endParaRPr lang="en-US" sz="2800" dirty="0"/>
          </a:p>
        </p:txBody>
      </p:sp>
      <p:pic>
        <p:nvPicPr>
          <p:cNvPr id="4" name="Picture 4" descr="4-BIG_pillow_needed"/>
          <p:cNvPicPr>
            <a:picLocks noGrp="1" noChangeAspect="1" noChangeArrowheads="1"/>
          </p:cNvPicPr>
          <p:nvPr>
            <p:ph sz="quarter" idx="1"/>
          </p:nvPr>
        </p:nvPicPr>
        <p:blipFill>
          <a:blip r:embed="rId3"/>
          <a:srcRect/>
          <a:stretch>
            <a:fillRect/>
          </a:stretch>
        </p:blipFill>
        <p:spPr bwMode="auto">
          <a:xfrm>
            <a:off x="1508919" y="1676400"/>
            <a:ext cx="6096000" cy="4572000"/>
          </a:xfrm>
          <a:prstGeom prst="rect">
            <a:avLst/>
          </a:prstGeom>
          <a:noFill/>
        </p:spPr>
      </p:pic>
      <p:pic>
        <p:nvPicPr>
          <p:cNvPr id="5" name="Picture 5" descr="3-new_top_hat"/>
          <p:cNvPicPr>
            <a:picLocks noChangeAspect="1" noChangeArrowheads="1"/>
          </p:cNvPicPr>
          <p:nvPr/>
        </p:nvPicPr>
        <p:blipFill>
          <a:blip r:embed="rId4"/>
          <a:srcRect/>
          <a:stretch>
            <a:fillRect/>
          </a:stretch>
        </p:blipFill>
        <p:spPr bwMode="auto">
          <a:xfrm>
            <a:off x="427038" y="838200"/>
            <a:ext cx="8289925" cy="5699125"/>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Grp="1" noChangeArrowheads="1"/>
          </p:cNvSpPr>
          <p:nvPr>
            <p:ph type="title"/>
          </p:nvPr>
        </p:nvSpPr>
        <p:spPr>
          <a:xfrm>
            <a:off x="457200" y="304800"/>
            <a:ext cx="8229600" cy="731838"/>
          </a:xfrm>
        </p:spPr>
        <p:txBody>
          <a:bodyPr/>
          <a:lstStyle/>
          <a:p>
            <a:r>
              <a:rPr lang="en-US" sz="2800"/>
              <a:t>Schedule</a:t>
            </a:r>
          </a:p>
        </p:txBody>
      </p:sp>
      <p:sp>
        <p:nvSpPr>
          <p:cNvPr id="184323" name="Rectangle 3"/>
          <p:cNvSpPr>
            <a:spLocks noGrp="1" noChangeArrowheads="1"/>
          </p:cNvSpPr>
          <p:nvPr>
            <p:ph sz="quarter" idx="1"/>
          </p:nvPr>
        </p:nvSpPr>
        <p:spPr>
          <a:xfrm>
            <a:off x="304800" y="1600200"/>
            <a:ext cx="8503920" cy="4572000"/>
          </a:xfrm>
        </p:spPr>
        <p:txBody>
          <a:bodyPr/>
          <a:lstStyle/>
          <a:p>
            <a:pPr>
              <a:lnSpc>
                <a:spcPct val="80000"/>
              </a:lnSpc>
              <a:buFontTx/>
              <a:buNone/>
            </a:pPr>
            <a:r>
              <a:rPr lang="en-US" sz="2800" b="1" dirty="0"/>
              <a:t>18:15 – Introductions, Court Called to Order</a:t>
            </a:r>
          </a:p>
          <a:p>
            <a:pPr>
              <a:lnSpc>
                <a:spcPct val="80000"/>
              </a:lnSpc>
              <a:buFontTx/>
              <a:buNone/>
            </a:pPr>
            <a:r>
              <a:rPr lang="en-US" sz="2800" b="1" dirty="0"/>
              <a:t>18:20 – </a:t>
            </a:r>
            <a:r>
              <a:rPr lang="en-US" sz="2800" b="1" dirty="0" smtClean="0"/>
              <a:t>18:50   Opening </a:t>
            </a:r>
            <a:r>
              <a:rPr lang="en-US" sz="2800" b="1" dirty="0"/>
              <a:t>Statements</a:t>
            </a:r>
          </a:p>
          <a:p>
            <a:pPr>
              <a:lnSpc>
                <a:spcPct val="80000"/>
              </a:lnSpc>
              <a:buFontTx/>
              <a:buNone/>
            </a:pPr>
            <a:r>
              <a:rPr lang="en-US" sz="2800" b="1" dirty="0" smtClean="0"/>
              <a:t>18:50 </a:t>
            </a:r>
            <a:r>
              <a:rPr lang="en-US" sz="2800" b="1" dirty="0"/>
              <a:t>– </a:t>
            </a:r>
            <a:r>
              <a:rPr lang="en-US" sz="2800" b="1" dirty="0" smtClean="0"/>
              <a:t>19:05   </a:t>
            </a:r>
            <a:r>
              <a:rPr lang="en-US" sz="2800" b="1" dirty="0" err="1" smtClean="0"/>
              <a:t>Mudge</a:t>
            </a:r>
            <a:endParaRPr lang="en-US" sz="2800" b="1" dirty="0"/>
          </a:p>
          <a:p>
            <a:pPr>
              <a:lnSpc>
                <a:spcPct val="80000"/>
              </a:lnSpc>
              <a:buFontTx/>
              <a:buNone/>
            </a:pPr>
            <a:r>
              <a:rPr lang="en-US" sz="2800" b="1" dirty="0" smtClean="0"/>
              <a:t>19:05 </a:t>
            </a:r>
            <a:r>
              <a:rPr lang="en-US" sz="2800" b="1" dirty="0"/>
              <a:t>– </a:t>
            </a:r>
            <a:r>
              <a:rPr lang="en-US" sz="2800" b="1" dirty="0" smtClean="0"/>
              <a:t>19:30   Brian Martin</a:t>
            </a:r>
            <a:endParaRPr lang="en-US" sz="2800" b="1" dirty="0"/>
          </a:p>
          <a:p>
            <a:pPr>
              <a:lnSpc>
                <a:spcPct val="80000"/>
              </a:lnSpc>
              <a:buFontTx/>
              <a:buNone/>
            </a:pPr>
            <a:r>
              <a:rPr lang="en-US" sz="2800" b="1" dirty="0" smtClean="0"/>
              <a:t>19:30 </a:t>
            </a:r>
            <a:r>
              <a:rPr lang="en-US" sz="2800" b="1" dirty="0"/>
              <a:t>– </a:t>
            </a:r>
            <a:r>
              <a:rPr lang="en-US" sz="2800" b="1" dirty="0" smtClean="0"/>
              <a:t>19:45   Carole Fennelly</a:t>
            </a:r>
            <a:endParaRPr lang="en-US" sz="2800" b="1" dirty="0"/>
          </a:p>
          <a:p>
            <a:pPr>
              <a:lnSpc>
                <a:spcPct val="80000"/>
              </a:lnSpc>
              <a:buFontTx/>
              <a:buNone/>
            </a:pPr>
            <a:r>
              <a:rPr lang="en-US" sz="2800" b="1" dirty="0" smtClean="0"/>
              <a:t>19:45 </a:t>
            </a:r>
            <a:r>
              <a:rPr lang="en-US" sz="2800" b="1" dirty="0"/>
              <a:t>– </a:t>
            </a:r>
            <a:r>
              <a:rPr lang="en-US" sz="2800" b="1" dirty="0" smtClean="0"/>
              <a:t>20:00  Weasel</a:t>
            </a:r>
            <a:endParaRPr lang="en-US" sz="2800" b="1" dirty="0"/>
          </a:p>
          <a:p>
            <a:pPr>
              <a:lnSpc>
                <a:spcPct val="80000"/>
              </a:lnSpc>
              <a:buFontTx/>
              <a:buNone/>
            </a:pPr>
            <a:r>
              <a:rPr lang="en-US" sz="2800" b="1" dirty="0" smtClean="0"/>
              <a:t>20:00 </a:t>
            </a:r>
            <a:r>
              <a:rPr lang="en-US" sz="2800" b="1" dirty="0"/>
              <a:t>– </a:t>
            </a:r>
            <a:r>
              <a:rPr lang="en-US" sz="2800" b="1" dirty="0" smtClean="0"/>
              <a:t>20:20 </a:t>
            </a:r>
            <a:r>
              <a:rPr lang="en-US" sz="2800" b="1" dirty="0"/>
              <a:t>Closing Statements</a:t>
            </a:r>
          </a:p>
          <a:p>
            <a:pPr>
              <a:lnSpc>
                <a:spcPct val="80000"/>
              </a:lnSpc>
              <a:buFontTx/>
              <a:buNone/>
            </a:pPr>
            <a:r>
              <a:rPr lang="en-US" sz="2800" b="1" dirty="0" smtClean="0"/>
              <a:t>20:20 </a:t>
            </a:r>
            <a:r>
              <a:rPr lang="en-US" sz="2800" b="1" dirty="0"/>
              <a:t>– 21:00 </a:t>
            </a:r>
            <a:r>
              <a:rPr lang="en-US" sz="2800" b="1" dirty="0" smtClean="0"/>
              <a:t> Panel </a:t>
            </a:r>
            <a:r>
              <a:rPr lang="en-US" sz="2800" b="1" dirty="0"/>
              <a:t>D</a:t>
            </a:r>
            <a:r>
              <a:rPr lang="en-US" sz="2800" b="1" dirty="0" smtClean="0"/>
              <a:t>iscussion</a:t>
            </a:r>
            <a:endParaRPr lang="en-US" sz="2800" b="1"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2"/>
          <p:cNvSpPr>
            <a:spLocks noGrp="1" noChangeArrowheads="1"/>
          </p:cNvSpPr>
          <p:nvPr>
            <p:ph type="title"/>
          </p:nvPr>
        </p:nvSpPr>
        <p:spPr>
          <a:xfrm>
            <a:off x="457200" y="274638"/>
            <a:ext cx="8229600" cy="715962"/>
          </a:xfrm>
        </p:spPr>
        <p:txBody>
          <a:bodyPr/>
          <a:lstStyle/>
          <a:p>
            <a:r>
              <a:rPr lang="en-US" sz="2800"/>
              <a:t>Witness classification</a:t>
            </a:r>
          </a:p>
        </p:txBody>
      </p:sp>
      <p:sp>
        <p:nvSpPr>
          <p:cNvPr id="185347" name="Rectangle 3"/>
          <p:cNvSpPr>
            <a:spLocks noGrp="1" noChangeArrowheads="1"/>
          </p:cNvSpPr>
          <p:nvPr>
            <p:ph sz="quarter" idx="1"/>
          </p:nvPr>
        </p:nvSpPr>
        <p:spPr>
          <a:xfrm>
            <a:off x="304800" y="1676400"/>
            <a:ext cx="8503920" cy="4572000"/>
          </a:xfrm>
        </p:spPr>
        <p:txBody>
          <a:bodyPr/>
          <a:lstStyle/>
          <a:p>
            <a:pPr>
              <a:buFontTx/>
              <a:buNone/>
            </a:pPr>
            <a:r>
              <a:rPr lang="en-US" dirty="0" smtClean="0">
                <a:solidFill>
                  <a:schemeClr val="accent6">
                    <a:lumMod val="50000"/>
                  </a:schemeClr>
                </a:solidFill>
              </a:rPr>
              <a:t>Factual</a:t>
            </a:r>
          </a:p>
          <a:p>
            <a:r>
              <a:rPr lang="en-US" dirty="0" smtClean="0"/>
              <a:t>Testifies </a:t>
            </a:r>
            <a:r>
              <a:rPr lang="en-US" dirty="0"/>
              <a:t>to events directly witnessed or observed. May only testify regarding facts, not draw conclusions.</a:t>
            </a:r>
          </a:p>
          <a:p>
            <a:pPr>
              <a:buFontTx/>
              <a:buNone/>
            </a:pPr>
            <a:endParaRPr lang="en-US" dirty="0"/>
          </a:p>
          <a:p>
            <a:pPr>
              <a:buFontTx/>
              <a:buNone/>
            </a:pPr>
            <a:r>
              <a:rPr lang="en-US" dirty="0" smtClean="0">
                <a:solidFill>
                  <a:schemeClr val="accent6">
                    <a:lumMod val="50000"/>
                  </a:schemeClr>
                </a:solidFill>
              </a:rPr>
              <a:t>Expert</a:t>
            </a:r>
          </a:p>
          <a:p>
            <a:r>
              <a:rPr lang="en-US" dirty="0" smtClean="0"/>
              <a:t>Specifically </a:t>
            </a:r>
            <a:r>
              <a:rPr lang="en-US" dirty="0"/>
              <a:t>qualified by the court as an expert in the subject at hand. May offer opinion and draw conclusions based on knowledge and expertise.</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2"/>
          <p:cNvSpPr>
            <a:spLocks noGrp="1" noChangeArrowheads="1"/>
          </p:cNvSpPr>
          <p:nvPr>
            <p:ph type="title"/>
          </p:nvPr>
        </p:nvSpPr>
        <p:spPr>
          <a:xfrm>
            <a:off x="457200" y="274638"/>
            <a:ext cx="8229600" cy="792162"/>
          </a:xfrm>
        </p:spPr>
        <p:txBody>
          <a:bodyPr/>
          <a:lstStyle/>
          <a:p>
            <a:r>
              <a:rPr lang="en-US" sz="2800"/>
              <a:t>Prosecution Opening Statement</a:t>
            </a:r>
          </a:p>
        </p:txBody>
      </p:sp>
      <p:sp>
        <p:nvSpPr>
          <p:cNvPr id="187395" name="Rectangle 3"/>
          <p:cNvSpPr>
            <a:spLocks noGrp="1" noChangeArrowheads="1"/>
          </p:cNvSpPr>
          <p:nvPr>
            <p:ph sz="quarter" idx="1"/>
          </p:nvPr>
        </p:nvSpPr>
        <p:spPr>
          <a:xfrm>
            <a:off x="304800" y="1676400"/>
            <a:ext cx="8503920" cy="4572000"/>
          </a:xfrm>
        </p:spPr>
        <p:txBody>
          <a:bodyPr/>
          <a:lstStyle/>
          <a:p>
            <a:pPr>
              <a:lnSpc>
                <a:spcPct val="90000"/>
              </a:lnSpc>
            </a:pPr>
            <a:r>
              <a:rPr lang="en-US" sz="2800" dirty="0" smtClean="0"/>
              <a:t>Attack on the computer </a:t>
            </a:r>
          </a:p>
          <a:p>
            <a:pPr lvl="1">
              <a:lnSpc>
                <a:spcPct val="90000"/>
              </a:lnSpc>
            </a:pPr>
            <a:r>
              <a:rPr lang="en-US" sz="2300" dirty="0" smtClean="0"/>
              <a:t>Zero-Day Exploit</a:t>
            </a:r>
          </a:p>
          <a:p>
            <a:pPr lvl="1">
              <a:lnSpc>
                <a:spcPct val="90000"/>
              </a:lnSpc>
            </a:pPr>
            <a:r>
              <a:rPr lang="en-US" sz="2300" dirty="0" smtClean="0"/>
              <a:t>Deleted Files</a:t>
            </a:r>
          </a:p>
          <a:p>
            <a:pPr lvl="1">
              <a:lnSpc>
                <a:spcPct val="90000"/>
              </a:lnSpc>
            </a:pPr>
            <a:r>
              <a:rPr lang="en-US" sz="2300" dirty="0" smtClean="0"/>
              <a:t>Accessed and Copied Sensitive Data</a:t>
            </a:r>
          </a:p>
          <a:p>
            <a:pPr lvl="1">
              <a:lnSpc>
                <a:spcPct val="90000"/>
              </a:lnSpc>
            </a:pPr>
            <a:r>
              <a:rPr lang="en-US" sz="2300" dirty="0" smtClean="0"/>
              <a:t>Launched Attacks on the network</a:t>
            </a:r>
          </a:p>
          <a:p>
            <a:pPr>
              <a:lnSpc>
                <a:spcPct val="90000"/>
              </a:lnSpc>
            </a:pPr>
            <a:r>
              <a:rPr lang="en-US" sz="2800" dirty="0" smtClean="0"/>
              <a:t>Consequences</a:t>
            </a:r>
          </a:p>
          <a:p>
            <a:pPr lvl="1">
              <a:lnSpc>
                <a:spcPct val="90000"/>
              </a:lnSpc>
            </a:pPr>
            <a:r>
              <a:rPr lang="en-US" sz="2300" dirty="0" smtClean="0"/>
              <a:t>Secret Service Investigations Compromised</a:t>
            </a:r>
          </a:p>
          <a:p>
            <a:pPr>
              <a:lnSpc>
                <a:spcPct val="90000"/>
              </a:lnSpc>
            </a:pPr>
            <a:r>
              <a:rPr lang="en-US" sz="2800" dirty="0" smtClean="0"/>
              <a:t>Context</a:t>
            </a:r>
          </a:p>
          <a:p>
            <a:pPr lvl="1">
              <a:lnSpc>
                <a:spcPct val="90000"/>
              </a:lnSpc>
              <a:buFont typeface="Wingdings" pitchFamily="2" charset="2"/>
              <a:buChar char="§"/>
            </a:pPr>
            <a:r>
              <a:rPr lang="en-US" sz="2300" dirty="0" smtClean="0"/>
              <a:t>“No </a:t>
            </a:r>
            <a:r>
              <a:rPr lang="en-US" sz="2300" smtClean="0"/>
              <a:t>limits”</a:t>
            </a:r>
            <a:endParaRPr lang="en-US" sz="2300"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2"/>
          <p:cNvSpPr>
            <a:spLocks noGrp="1" noChangeArrowheads="1"/>
          </p:cNvSpPr>
          <p:nvPr>
            <p:ph type="title"/>
          </p:nvPr>
        </p:nvSpPr>
        <p:spPr>
          <a:xfrm>
            <a:off x="457200" y="274638"/>
            <a:ext cx="8229600" cy="715962"/>
          </a:xfrm>
        </p:spPr>
        <p:txBody>
          <a:bodyPr/>
          <a:lstStyle/>
          <a:p>
            <a:r>
              <a:rPr lang="en-US" sz="2800" dirty="0"/>
              <a:t>Defense Opening Statement</a:t>
            </a:r>
          </a:p>
        </p:txBody>
      </p:sp>
      <p:sp>
        <p:nvSpPr>
          <p:cNvPr id="188419" name="Rectangle 3"/>
          <p:cNvSpPr>
            <a:spLocks noGrp="1" noChangeArrowheads="1"/>
          </p:cNvSpPr>
          <p:nvPr>
            <p:ph sz="quarter" idx="1"/>
          </p:nvPr>
        </p:nvSpPr>
        <p:spPr>
          <a:xfrm>
            <a:off x="304800" y="1676400"/>
            <a:ext cx="8503920" cy="4572000"/>
          </a:xfrm>
        </p:spPr>
        <p:txBody>
          <a:bodyPr/>
          <a:lstStyle/>
          <a:p>
            <a:pPr lvl="1">
              <a:lnSpc>
                <a:spcPct val="80000"/>
              </a:lnSpc>
            </a:pPr>
            <a:endParaRPr lang="en-US" sz="2400" dirty="0"/>
          </a:p>
          <a:p>
            <a:pPr>
              <a:lnSpc>
                <a:spcPct val="80000"/>
              </a:lnSpc>
            </a:pPr>
            <a:r>
              <a:rPr lang="en-US" sz="2800" dirty="0" smtClean="0"/>
              <a:t>This case is about </a:t>
            </a:r>
            <a:r>
              <a:rPr lang="en-US" sz="2800" dirty="0" err="1" smtClean="0"/>
              <a:t>Mudge</a:t>
            </a:r>
            <a:endParaRPr lang="en-US" sz="2800" dirty="0" smtClean="0"/>
          </a:p>
          <a:p>
            <a:pPr>
              <a:lnSpc>
                <a:spcPct val="80000"/>
              </a:lnSpc>
            </a:pPr>
            <a:r>
              <a:rPr lang="en-US" sz="2800" dirty="0" smtClean="0"/>
              <a:t>Sought out Simple </a:t>
            </a:r>
            <a:r>
              <a:rPr lang="en-US" sz="2800" dirty="0" err="1" smtClean="0"/>
              <a:t>Gnomad</a:t>
            </a:r>
            <a:r>
              <a:rPr lang="en-US" sz="2800" dirty="0" smtClean="0"/>
              <a:t> </a:t>
            </a:r>
            <a:r>
              <a:rPr lang="en-US" sz="2800" dirty="0" smtClean="0"/>
              <a:t>and challenged him to hack his machine</a:t>
            </a:r>
          </a:p>
          <a:p>
            <a:pPr>
              <a:lnSpc>
                <a:spcPct val="80000"/>
              </a:lnSpc>
            </a:pPr>
            <a:r>
              <a:rPr lang="en-US" sz="2800" dirty="0" smtClean="0"/>
              <a:t>Ratted him to the prosecutor </a:t>
            </a:r>
          </a:p>
          <a:p>
            <a:pPr>
              <a:lnSpc>
                <a:spcPct val="80000"/>
              </a:lnSpc>
            </a:pPr>
            <a:r>
              <a:rPr lang="en-US" sz="2800" dirty="0" err="1" smtClean="0"/>
              <a:t>Mudge</a:t>
            </a:r>
            <a:r>
              <a:rPr lang="en-US" sz="2800" dirty="0" smtClean="0"/>
              <a:t> is testifying against him today placing the blame for his ineptitude on my client</a:t>
            </a:r>
          </a:p>
          <a:p>
            <a:pPr>
              <a:lnSpc>
                <a:spcPct val="80000"/>
              </a:lnSpc>
            </a:pPr>
            <a:r>
              <a:rPr lang="en-US" sz="2800" dirty="0" smtClean="0"/>
              <a:t>This is Entrapment </a:t>
            </a:r>
          </a:p>
          <a:p>
            <a:pPr>
              <a:lnSpc>
                <a:spcPct val="80000"/>
              </a:lnSpc>
            </a:pPr>
            <a:r>
              <a:rPr lang="en-US" sz="2800" dirty="0" smtClean="0"/>
              <a:t>This was Authorized</a:t>
            </a:r>
          </a:p>
          <a:p>
            <a:pPr>
              <a:lnSpc>
                <a:spcPct val="80000"/>
              </a:lnSpc>
            </a:pPr>
            <a:r>
              <a:rPr lang="en-US" sz="2800" dirty="0" smtClean="0"/>
              <a:t>This was no crime</a:t>
            </a:r>
            <a:endParaRPr lang="en-US" sz="28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2"/>
          <p:cNvSpPr>
            <a:spLocks noGrp="1" noChangeArrowheads="1"/>
          </p:cNvSpPr>
          <p:nvPr>
            <p:ph type="title"/>
          </p:nvPr>
        </p:nvSpPr>
        <p:spPr>
          <a:xfrm>
            <a:off x="457200" y="274638"/>
            <a:ext cx="8229600" cy="639762"/>
          </a:xfrm>
        </p:spPr>
        <p:txBody>
          <a:bodyPr/>
          <a:lstStyle/>
          <a:p>
            <a:r>
              <a:rPr lang="en-US" sz="2800"/>
              <a:t>Prosecution Witness 1</a:t>
            </a:r>
            <a:endParaRPr lang="en-US"/>
          </a:p>
        </p:txBody>
      </p:sp>
      <p:sp>
        <p:nvSpPr>
          <p:cNvPr id="189443" name="Rectangle 3"/>
          <p:cNvSpPr>
            <a:spLocks noGrp="1" noChangeArrowheads="1"/>
          </p:cNvSpPr>
          <p:nvPr>
            <p:ph sz="quarter" idx="1"/>
          </p:nvPr>
        </p:nvSpPr>
        <p:spPr/>
        <p:txBody>
          <a:bodyPr/>
          <a:lstStyle/>
          <a:p>
            <a:pPr>
              <a:buFontTx/>
              <a:buNone/>
            </a:pPr>
            <a:endParaRPr lang="en-US" dirty="0"/>
          </a:p>
          <a:p>
            <a:pPr>
              <a:buFontTx/>
              <a:buNone/>
            </a:pPr>
            <a:r>
              <a:rPr lang="en-US" dirty="0" smtClean="0"/>
              <a:t>   Agent </a:t>
            </a:r>
            <a:r>
              <a:rPr lang="en-US" dirty="0" err="1" smtClean="0"/>
              <a:t>Mudge</a:t>
            </a:r>
            <a:r>
              <a:rPr lang="en-US" dirty="0" smtClean="0"/>
              <a:t> is the Secret Service Case Agent. He is testifying as a factual and expert witness on the break-in of </a:t>
            </a:r>
            <a:r>
              <a:rPr lang="en-US" dirty="0" err="1" smtClean="0"/>
              <a:t>MyFace</a:t>
            </a:r>
            <a:endParaRPr lang="en-US" dirty="0" smtClean="0"/>
          </a:p>
          <a:p>
            <a:pPr>
              <a:buFontTx/>
              <a:buNone/>
            </a:pPr>
            <a:endParaRPr lang="en-US" dirty="0"/>
          </a:p>
          <a:p>
            <a:pPr>
              <a:buFontTx/>
              <a:buNone/>
            </a:pP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658" name="Rectangle 2"/>
          <p:cNvSpPr>
            <a:spLocks noGrp="1" noChangeArrowheads="1"/>
          </p:cNvSpPr>
          <p:nvPr>
            <p:ph type="title"/>
          </p:nvPr>
        </p:nvSpPr>
        <p:spPr>
          <a:xfrm>
            <a:off x="457200" y="274638"/>
            <a:ext cx="8229600" cy="411162"/>
          </a:xfrm>
        </p:spPr>
        <p:txBody>
          <a:bodyPr>
            <a:normAutofit fontScale="90000"/>
          </a:bodyPr>
          <a:lstStyle/>
          <a:p>
            <a:r>
              <a:rPr lang="en-US" sz="2800" dirty="0"/>
              <a:t>Government Exhibit </a:t>
            </a:r>
            <a:r>
              <a:rPr lang="en-US" sz="2800" dirty="0" smtClean="0"/>
              <a:t>3</a:t>
            </a:r>
            <a:endParaRPr lang="en-US" sz="2800" dirty="0"/>
          </a:p>
        </p:txBody>
      </p:sp>
      <p:sp>
        <p:nvSpPr>
          <p:cNvPr id="326659" name="Rectangle 3"/>
          <p:cNvSpPr>
            <a:spLocks noChangeArrowheads="1"/>
          </p:cNvSpPr>
          <p:nvPr/>
        </p:nvSpPr>
        <p:spPr bwMode="auto">
          <a:xfrm>
            <a:off x="533400" y="1295400"/>
            <a:ext cx="8229600" cy="5364163"/>
          </a:xfrm>
          <a:prstGeom prst="rect">
            <a:avLst/>
          </a:prstGeom>
          <a:noFill/>
          <a:ln w="9525">
            <a:noFill/>
            <a:miter lim="800000"/>
            <a:headEnd/>
            <a:tailEnd/>
          </a:ln>
          <a:effectLst/>
        </p:spPr>
        <p:txBody>
          <a:bodyPr/>
          <a:lstStyle/>
          <a:p>
            <a:pPr marL="342900" indent="-342900">
              <a:spcBef>
                <a:spcPct val="20000"/>
              </a:spcBef>
            </a:pPr>
            <a:endParaRPr/>
          </a:p>
          <a:p>
            <a:pPr marL="342900" indent="-342900">
              <a:spcBef>
                <a:spcPct val="20000"/>
              </a:spcBef>
            </a:pPr>
            <a:endParaRPr/>
          </a:p>
        </p:txBody>
      </p:sp>
      <p:sp>
        <p:nvSpPr>
          <p:cNvPr id="5" name="Rectangle 4"/>
          <p:cNvSpPr/>
          <p:nvPr/>
        </p:nvSpPr>
        <p:spPr>
          <a:xfrm>
            <a:off x="381000" y="1600200"/>
            <a:ext cx="8991600" cy="4524315"/>
          </a:xfrm>
          <a:prstGeom prst="rect">
            <a:avLst/>
          </a:prstGeom>
        </p:spPr>
        <p:txBody>
          <a:bodyPr wrap="square">
            <a:spAutoFit/>
          </a:bodyPr>
          <a:lstStyle/>
          <a:p>
            <a:r>
              <a:rPr lang="en-US" sz="1200" b="0" dirty="0" smtClean="0"/>
              <a:t>Log from public SILC server, channel #Social:</a:t>
            </a:r>
          </a:p>
          <a:p>
            <a:r>
              <a:rPr lang="en-US" sz="1200" b="0" dirty="0" smtClean="0"/>
              <a:t>Jul 22 10:22:21 *	</a:t>
            </a:r>
            <a:r>
              <a:rPr lang="en-US" sz="1200" b="0" dirty="0" err="1" smtClean="0"/>
              <a:t>mudge</a:t>
            </a:r>
            <a:r>
              <a:rPr lang="en-US" sz="1200" b="0" dirty="0" smtClean="0"/>
              <a:t> (madge@DA1966.8DD6F8.B591A7.FBF431) has joined #Social</a:t>
            </a:r>
          </a:p>
          <a:p>
            <a:r>
              <a:rPr lang="en-US" sz="1200" b="0" dirty="0" smtClean="0"/>
              <a:t>Jul 22 10:22:56 &lt;pat&gt;</a:t>
            </a:r>
            <a:r>
              <a:rPr lang="en-US" sz="1200" b="0" dirty="0" err="1" smtClean="0"/>
              <a:t>assbyte</a:t>
            </a:r>
            <a:r>
              <a:rPr lang="en-US" sz="1200" b="0" dirty="0" smtClean="0"/>
              <a:t>; yes</a:t>
            </a:r>
          </a:p>
          <a:p>
            <a:r>
              <a:rPr lang="en-US" sz="1200" b="0" dirty="0" smtClean="0"/>
              <a:t>Jul 22 10:23:24 &lt;</a:t>
            </a:r>
            <a:r>
              <a:rPr lang="en-US" sz="1200" b="0" dirty="0" err="1" smtClean="0"/>
              <a:t>mary</a:t>
            </a:r>
            <a:r>
              <a:rPr lang="en-US" sz="1200" b="0" dirty="0" smtClean="0"/>
              <a:t>&gt;</a:t>
            </a:r>
            <a:r>
              <a:rPr lang="en-US" sz="1200" b="0" dirty="0" err="1" smtClean="0"/>
              <a:t>assbyte</a:t>
            </a:r>
            <a:r>
              <a:rPr lang="en-US" sz="1200" b="0" dirty="0" smtClean="0"/>
              <a:t>: so memory is swapped in again</a:t>
            </a:r>
          </a:p>
          <a:p>
            <a:r>
              <a:rPr lang="en-US" sz="1200" b="0" dirty="0" smtClean="0"/>
              <a:t>Jul 22 10:23:25 &lt;</a:t>
            </a:r>
            <a:r>
              <a:rPr lang="en-US" sz="1200" b="0" dirty="0" err="1" smtClean="0"/>
              <a:t>mudge</a:t>
            </a:r>
            <a:r>
              <a:rPr lang="en-US" sz="1200" b="0" dirty="0" smtClean="0"/>
              <a:t>&gt;	hey everyone</a:t>
            </a:r>
          </a:p>
          <a:p>
            <a:r>
              <a:rPr lang="en-US" sz="1200" b="0" dirty="0" smtClean="0"/>
              <a:t>Jul 22 10:23:27 &lt;</a:t>
            </a:r>
            <a:r>
              <a:rPr lang="en-US" sz="1200" b="0" dirty="0" err="1" smtClean="0"/>
              <a:t>mary</a:t>
            </a:r>
            <a:r>
              <a:rPr lang="en-US" sz="1200" b="0" dirty="0" smtClean="0"/>
              <a:t>&gt;	if possible</a:t>
            </a:r>
          </a:p>
          <a:p>
            <a:r>
              <a:rPr lang="en-US" sz="1200" b="0" dirty="0" smtClean="0"/>
              <a:t>Jul 22 10:24:13 &lt;</a:t>
            </a:r>
            <a:r>
              <a:rPr lang="en-US" sz="1200" b="0" dirty="0" err="1" smtClean="0"/>
              <a:t>assbyte</a:t>
            </a:r>
            <a:r>
              <a:rPr lang="en-US" sz="1200" b="0" dirty="0" smtClean="0"/>
              <a:t>&gt;	nice </a:t>
            </a:r>
            <a:r>
              <a:rPr lang="en-US" sz="1200" b="0" dirty="0" err="1" smtClean="0"/>
              <a:t>mary</a:t>
            </a:r>
            <a:endParaRPr lang="en-US" sz="1200" b="0" dirty="0" smtClean="0"/>
          </a:p>
          <a:p>
            <a:r>
              <a:rPr lang="en-US" sz="1200" b="0" dirty="0" smtClean="0"/>
              <a:t>Jul 22 10:24:16 &lt;</a:t>
            </a:r>
            <a:r>
              <a:rPr lang="en-US" sz="1200" b="0" dirty="0" err="1" smtClean="0"/>
              <a:t>assbyte</a:t>
            </a:r>
            <a:r>
              <a:rPr lang="en-US" sz="1200" b="0" dirty="0" smtClean="0"/>
              <a:t>&gt;	thanks </a:t>
            </a:r>
          </a:p>
          <a:p>
            <a:r>
              <a:rPr lang="en-US" sz="1200" b="0" dirty="0" smtClean="0"/>
              <a:t>Jul 22 10:24:19 &lt;</a:t>
            </a:r>
            <a:r>
              <a:rPr lang="en-US" sz="1200" b="0" dirty="0" err="1" smtClean="0"/>
              <a:t>mary</a:t>
            </a:r>
            <a:r>
              <a:rPr lang="en-US" sz="1200" b="0" dirty="0" smtClean="0"/>
              <a:t>&gt;</a:t>
            </a:r>
            <a:r>
              <a:rPr lang="en-US" sz="1200" b="0" dirty="0" err="1" smtClean="0"/>
              <a:t>np</a:t>
            </a:r>
            <a:endParaRPr lang="en-US" sz="1200" b="0" dirty="0" smtClean="0"/>
          </a:p>
          <a:p>
            <a:r>
              <a:rPr lang="en-US" sz="1200" b="0" dirty="0" smtClean="0"/>
              <a:t>Jul 22 10:24:29 &lt;</a:t>
            </a:r>
            <a:r>
              <a:rPr lang="en-US" sz="1200" b="0" dirty="0" err="1" smtClean="0"/>
              <a:t>engene</a:t>
            </a:r>
            <a:r>
              <a:rPr lang="en-US" sz="1200" b="0" dirty="0" smtClean="0"/>
              <a:t>&gt;</a:t>
            </a:r>
            <a:r>
              <a:rPr lang="en-US" sz="1200" b="0" dirty="0" err="1" smtClean="0"/>
              <a:t>mary</a:t>
            </a:r>
            <a:r>
              <a:rPr lang="en-US" sz="1200" b="0" dirty="0" smtClean="0"/>
              <a:t>: didn't know there's this link. interesting. </a:t>
            </a:r>
            <a:r>
              <a:rPr lang="en-US" sz="1200" b="0" dirty="0" err="1" smtClean="0"/>
              <a:t>hehe</a:t>
            </a:r>
            <a:endParaRPr lang="en-US" sz="1200" b="0" dirty="0" smtClean="0"/>
          </a:p>
          <a:p>
            <a:r>
              <a:rPr lang="en-US" sz="1200" b="0" dirty="0" smtClean="0"/>
              <a:t>Jul 22 10:26:31 &lt;</a:t>
            </a:r>
            <a:r>
              <a:rPr lang="en-US" sz="1200" b="0" dirty="0" err="1" smtClean="0"/>
              <a:t>mary</a:t>
            </a:r>
            <a:r>
              <a:rPr lang="en-US" sz="1200" b="0" dirty="0" smtClean="0"/>
              <a:t>&gt;	http://kernel.org/doc/gorman/html/understand/index.html is the one to bookmark :)</a:t>
            </a:r>
          </a:p>
          <a:p>
            <a:r>
              <a:rPr lang="en-US" sz="1200" b="0" dirty="0" smtClean="0"/>
              <a:t>Jul 22 10:26:51 &lt;</a:t>
            </a:r>
            <a:r>
              <a:rPr lang="en-US" sz="1200" b="0" dirty="0" err="1" smtClean="0"/>
              <a:t>assbyte</a:t>
            </a:r>
            <a:r>
              <a:rPr lang="en-US" sz="1200" b="0" dirty="0" smtClean="0"/>
              <a:t>&gt;	very nice link indeed</a:t>
            </a:r>
          </a:p>
          <a:p>
            <a:r>
              <a:rPr lang="en-US" sz="1200" b="0" dirty="0" smtClean="0"/>
              <a:t>Jul 22 10:30:19 *	</a:t>
            </a:r>
            <a:r>
              <a:rPr lang="en-US" sz="1200" b="0" dirty="0" err="1" smtClean="0"/>
              <a:t>ts</a:t>
            </a:r>
            <a:r>
              <a:rPr lang="en-US" sz="1200" b="0" dirty="0" smtClean="0"/>
              <a:t> has quit (Remote host closed the connection)</a:t>
            </a:r>
          </a:p>
          <a:p>
            <a:r>
              <a:rPr lang="en-US" sz="1200" b="0" dirty="0" smtClean="0"/>
              <a:t>Jul 22 10:34:09 &lt;</a:t>
            </a:r>
            <a:r>
              <a:rPr lang="en-US" sz="1200" b="0" dirty="0" err="1" smtClean="0"/>
              <a:t>mudge</a:t>
            </a:r>
            <a:r>
              <a:rPr lang="en-US" sz="1200" b="0" dirty="0" smtClean="0"/>
              <a:t>&gt;	is s-nomad around?</a:t>
            </a:r>
          </a:p>
          <a:p>
            <a:r>
              <a:rPr lang="en-US" sz="1200" b="0" dirty="0" smtClean="0"/>
              <a:t>Jul 22 10:35:00 &lt;</a:t>
            </a:r>
            <a:r>
              <a:rPr lang="en-US" sz="1200" b="0" dirty="0" err="1" smtClean="0"/>
              <a:t>bk</a:t>
            </a:r>
            <a:r>
              <a:rPr lang="en-US" sz="1200" b="0" dirty="0" smtClean="0"/>
              <a:t>&gt;</a:t>
            </a:r>
            <a:r>
              <a:rPr lang="en-US" sz="1200" b="0" dirty="0" err="1" smtClean="0"/>
              <a:t>mudge</a:t>
            </a:r>
            <a:r>
              <a:rPr lang="en-US" sz="1200" b="0" dirty="0" smtClean="0"/>
              <a:t>: idling</a:t>
            </a:r>
          </a:p>
          <a:p>
            <a:r>
              <a:rPr lang="en-US" sz="1200" b="0" dirty="0" smtClean="0"/>
              <a:t>Jul 22 10:35:04 &lt;</a:t>
            </a:r>
            <a:r>
              <a:rPr lang="en-US" sz="1200" b="0" dirty="0" err="1" smtClean="0"/>
              <a:t>bk</a:t>
            </a:r>
            <a:r>
              <a:rPr lang="en-US" sz="1200" b="0" dirty="0" smtClean="0"/>
              <a:t>&gt;	was on about an hour ago</a:t>
            </a:r>
          </a:p>
          <a:p>
            <a:r>
              <a:rPr lang="en-US" sz="1200" b="0" dirty="0" smtClean="0"/>
              <a:t>Jul 22 10:35:25 &lt;</a:t>
            </a:r>
            <a:r>
              <a:rPr lang="en-US" sz="1200" b="0" dirty="0" err="1" smtClean="0"/>
              <a:t>bk</a:t>
            </a:r>
            <a:r>
              <a:rPr lang="en-US" sz="1200" b="0" dirty="0" smtClean="0"/>
              <a:t>&gt;</a:t>
            </a:r>
            <a:r>
              <a:rPr lang="en-US" sz="1200" b="0" dirty="0" err="1" smtClean="0"/>
              <a:t>mary</a:t>
            </a:r>
            <a:r>
              <a:rPr lang="en-US" sz="1200" b="0" dirty="0" smtClean="0"/>
              <a:t>: that book is 2.4 with 2.6 addendum IIRC</a:t>
            </a:r>
          </a:p>
          <a:p>
            <a:r>
              <a:rPr lang="en-US" sz="1200" b="0" dirty="0" smtClean="0"/>
              <a:t>Jul 22 10:35:40 &lt;</a:t>
            </a:r>
            <a:r>
              <a:rPr lang="en-US" sz="1200" b="0" dirty="0" err="1" smtClean="0"/>
              <a:t>bk</a:t>
            </a:r>
            <a:r>
              <a:rPr lang="en-US" sz="1200" b="0" dirty="0" smtClean="0"/>
              <a:t>&gt;	So some things have changed</a:t>
            </a:r>
          </a:p>
          <a:p>
            <a:r>
              <a:rPr lang="en-US" sz="1200" b="0" dirty="0" smtClean="0"/>
              <a:t>Jul 22 10:38:48 &lt;</a:t>
            </a:r>
            <a:r>
              <a:rPr lang="en-US" sz="1200" b="0" dirty="0" err="1" smtClean="0"/>
              <a:t>mary</a:t>
            </a:r>
            <a:r>
              <a:rPr lang="en-US" sz="1200" b="0" dirty="0" smtClean="0"/>
              <a:t>&gt;	true</a:t>
            </a:r>
          </a:p>
          <a:p>
            <a:r>
              <a:rPr lang="en-US" sz="1200" b="0" dirty="0" smtClean="0"/>
              <a:t>Jul 22 10:39:29 *	</a:t>
            </a:r>
            <a:r>
              <a:rPr lang="en-US" sz="1200" b="0" dirty="0" err="1" smtClean="0"/>
              <a:t>mary</a:t>
            </a:r>
            <a:r>
              <a:rPr lang="en-US" sz="1200" b="0" dirty="0" smtClean="0"/>
              <a:t> would like a decent kernel explanation page/book ;))</a:t>
            </a:r>
          </a:p>
          <a:p>
            <a:r>
              <a:rPr lang="en-US" sz="1200" b="0" dirty="0" smtClean="0"/>
              <a:t>Jul 22 10:39:36 &lt;</a:t>
            </a:r>
            <a:r>
              <a:rPr lang="en-US" sz="1200" b="0" dirty="0" err="1" smtClean="0"/>
              <a:t>mary</a:t>
            </a:r>
            <a:r>
              <a:rPr lang="en-US" sz="1200" b="0" dirty="0" smtClean="0"/>
              <a:t>&gt;	tough still... the basics are still true :)</a:t>
            </a:r>
          </a:p>
          <a:p>
            <a:r>
              <a:rPr lang="en-US" sz="1200" b="0" dirty="0" smtClean="0"/>
              <a:t>Jul 22 10:39:38 *	</a:t>
            </a:r>
            <a:r>
              <a:rPr lang="en-US" sz="1200" b="0" dirty="0" err="1" smtClean="0"/>
              <a:t>assbyte</a:t>
            </a:r>
            <a:r>
              <a:rPr lang="en-US" sz="1200" b="0" dirty="0" smtClean="0"/>
              <a:t> too</a:t>
            </a:r>
          </a:p>
          <a:p>
            <a:r>
              <a:rPr lang="en-US" sz="1200" b="0" dirty="0" smtClean="0"/>
              <a:t>Jul 22 10:42:05 *	s-nomad is working, not idling</a:t>
            </a:r>
          </a:p>
          <a:p>
            <a:r>
              <a:rPr lang="en-US" sz="1200" b="0" dirty="0" smtClean="0"/>
              <a:t>Jul 22 10:42:40 &lt;</a:t>
            </a:r>
            <a:r>
              <a:rPr lang="en-US" sz="1200" b="0" dirty="0" err="1" smtClean="0"/>
              <a:t>bk</a:t>
            </a:r>
            <a:r>
              <a:rPr lang="en-US" sz="1200" b="0" dirty="0" smtClean="0"/>
              <a:t>&gt;	anything good?</a:t>
            </a:r>
            <a:endParaRPr lang="en-US" sz="1200" b="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658" name="Rectangle 2"/>
          <p:cNvSpPr>
            <a:spLocks noGrp="1" noChangeArrowheads="1"/>
          </p:cNvSpPr>
          <p:nvPr>
            <p:ph type="title"/>
          </p:nvPr>
        </p:nvSpPr>
        <p:spPr>
          <a:xfrm>
            <a:off x="457200" y="274638"/>
            <a:ext cx="8229600" cy="411162"/>
          </a:xfrm>
        </p:spPr>
        <p:txBody>
          <a:bodyPr>
            <a:normAutofit fontScale="90000"/>
          </a:bodyPr>
          <a:lstStyle/>
          <a:p>
            <a:r>
              <a:rPr lang="en-US" sz="2800" dirty="0"/>
              <a:t>Government Exhibit </a:t>
            </a:r>
            <a:r>
              <a:rPr lang="en-US" sz="2800" dirty="0" smtClean="0"/>
              <a:t>3 (cont’d)</a:t>
            </a:r>
            <a:endParaRPr lang="en-US" sz="2800" dirty="0"/>
          </a:p>
        </p:txBody>
      </p:sp>
      <p:sp>
        <p:nvSpPr>
          <p:cNvPr id="326659" name="Rectangle 3"/>
          <p:cNvSpPr>
            <a:spLocks noChangeArrowheads="1"/>
          </p:cNvSpPr>
          <p:nvPr/>
        </p:nvSpPr>
        <p:spPr bwMode="auto">
          <a:xfrm>
            <a:off x="533400" y="1295400"/>
            <a:ext cx="8229600" cy="5364163"/>
          </a:xfrm>
          <a:prstGeom prst="rect">
            <a:avLst/>
          </a:prstGeom>
          <a:noFill/>
          <a:ln w="9525">
            <a:noFill/>
            <a:miter lim="800000"/>
            <a:headEnd/>
            <a:tailEnd/>
          </a:ln>
          <a:effectLst/>
        </p:spPr>
        <p:txBody>
          <a:bodyPr/>
          <a:lstStyle/>
          <a:p>
            <a:pPr marL="342900" indent="-342900">
              <a:spcBef>
                <a:spcPct val="20000"/>
              </a:spcBef>
            </a:pPr>
            <a:endParaRPr/>
          </a:p>
          <a:p>
            <a:pPr marL="342900" indent="-342900">
              <a:spcBef>
                <a:spcPct val="20000"/>
              </a:spcBef>
            </a:pPr>
            <a:endParaRPr/>
          </a:p>
        </p:txBody>
      </p:sp>
      <p:sp>
        <p:nvSpPr>
          <p:cNvPr id="25601" name="Rectangle 1"/>
          <p:cNvSpPr>
            <a:spLocks noChangeArrowheads="1"/>
          </p:cNvSpPr>
          <p:nvPr/>
        </p:nvSpPr>
        <p:spPr bwMode="auto">
          <a:xfrm>
            <a:off x="609600" y="1752600"/>
            <a:ext cx="7013458" cy="4339650"/>
          </a:xfrm>
          <a:prstGeom prst="rect">
            <a:avLst/>
          </a:prstGeom>
          <a:noFill/>
          <a:ln w="9525">
            <a:solidFill>
              <a:schemeClr val="accent2">
                <a:lumMod val="60000"/>
                <a:lumOff val="40000"/>
              </a:schemeClr>
            </a:solid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10:43:11 &lt;s-nomad&gt;</a:t>
            </a:r>
            <a:r>
              <a:rPr kumimoji="0" lang="en-US" sz="12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meh</a:t>
            </a: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 struggling with some odd memory bullshit</a:t>
            </a:r>
            <a:endParaRPr kumimoji="0" lang="en-US"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10:43:30 &lt;s-nomad&gt;	people should be shot for implementing their own </a:t>
            </a:r>
            <a:r>
              <a:rPr kumimoji="0" lang="en-US" sz="12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alloc</a:t>
            </a:r>
            <a:endParaRPr kumimoji="0" lang="en-US"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10:43:31 &lt;</a:t>
            </a:r>
            <a:r>
              <a:rPr kumimoji="0" lang="en-US" sz="12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bk</a:t>
            </a: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a:t>
            </a:r>
            <a:r>
              <a:rPr kumimoji="0" lang="en-US" sz="12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heh</a:t>
            </a: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 still? need help?</a:t>
            </a:r>
            <a:endParaRPr kumimoji="0" lang="en-US"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10:43:43 &lt;s-nomad&gt;	yeah getting ready to eat first</a:t>
            </a:r>
            <a:endParaRPr kumimoji="0" lang="en-US"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10:43:54 &lt;</a:t>
            </a:r>
            <a:r>
              <a:rPr kumimoji="0" lang="en-US" sz="12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s-nomad: question for you</a:t>
            </a:r>
            <a:endParaRPr kumimoji="0" lang="en-US"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10:44:09 &lt;s-nomad&gt;	do I know you?</a:t>
            </a:r>
            <a:endParaRPr kumimoji="0" lang="en-US"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10:44:17 &lt;s-nomad&gt;	what is the question?</a:t>
            </a:r>
            <a:endParaRPr kumimoji="0" lang="en-US"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10:44:35 &lt;</a:t>
            </a:r>
            <a:r>
              <a:rPr kumimoji="0" lang="en-US" sz="12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did you comment on a blog recently about an 0day</a:t>
            </a:r>
            <a:endParaRPr kumimoji="0" lang="en-US"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10:44:42 &lt;s-nomad&gt;	I was probably drunk</a:t>
            </a:r>
            <a:endParaRPr kumimoji="0" lang="en-US"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10:44:50 &lt;</a:t>
            </a:r>
            <a:r>
              <a:rPr kumimoji="0" lang="en-US" sz="12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bk</a:t>
            </a: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0day?</a:t>
            </a:r>
            <a:endParaRPr kumimoji="0" lang="en-US"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10:45:09 &lt;s-nomad&gt;</a:t>
            </a:r>
            <a:r>
              <a:rPr kumimoji="0" lang="en-US" sz="12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bk</a:t>
            </a: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 don't start...</a:t>
            </a:r>
            <a:endParaRPr kumimoji="0" lang="en-US"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10:45:19 &lt;</a:t>
            </a:r>
            <a:r>
              <a:rPr kumimoji="0" lang="en-US" sz="12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bk</a:t>
            </a: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a:t>
            </a:r>
            <a:r>
              <a:rPr kumimoji="0" lang="en-US" sz="12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heh</a:t>
            </a:r>
            <a:endParaRPr kumimoji="0" lang="en-US"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FF0000"/>
                </a:solidFill>
                <a:effectLst/>
                <a:latin typeface="Arial" pitchFamily="34" charset="0"/>
                <a:ea typeface="Calibri" pitchFamily="34" charset="0"/>
                <a:cs typeface="Arial" pitchFamily="34" charset="0"/>
              </a:rPr>
              <a:t>SILC private chat:</a:t>
            </a:r>
            <a:endParaRPr kumimoji="0" lang="en-US" sz="1200" b="0" i="0" u="none" strike="noStrike" cap="none" normalizeH="0" baseline="0" dirty="0" smtClean="0">
              <a:ln>
                <a:noFill/>
              </a:ln>
              <a:solidFill>
                <a:srgbClr val="FF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10:40:04 &lt;</a:t>
            </a:r>
            <a:r>
              <a:rPr kumimoji="0" lang="en-US" sz="12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that comment on the ***reporter's name*** blog</a:t>
            </a:r>
            <a:endParaRPr kumimoji="0" lang="en-US"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10:40:22 &lt;</a:t>
            </a:r>
            <a:r>
              <a:rPr kumimoji="0" lang="en-US" sz="12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that 0day </a:t>
            </a:r>
            <a:r>
              <a:rPr kumimoji="0" lang="en-US" sz="1200" b="0" i="0" u="none" strike="noStrike" cap="none" normalizeH="0" baseline="0" dirty="0" smtClean="0">
                <a:ln>
                  <a:noFill/>
                </a:ln>
                <a:solidFill>
                  <a:schemeClr val="bg1"/>
                </a:solidFill>
                <a:effectLst/>
                <a:latin typeface="Arial" pitchFamily="34" charset="0"/>
                <a:ea typeface="Calibri" pitchFamily="34" charset="0"/>
                <a:cs typeface="Arial" pitchFamily="34" charset="0"/>
              </a:rPr>
              <a:t>you</a:t>
            </a: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 have that allows you to compromise social networking sites</a:t>
            </a:r>
            <a:endParaRPr kumimoji="0" lang="en-US"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10:40:35 &lt;s-nomad&gt;	what?</a:t>
            </a:r>
            <a:endParaRPr kumimoji="0" lang="en-US"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10:40:45 &lt;</a:t>
            </a:r>
            <a:r>
              <a:rPr kumimoji="0" lang="en-US" sz="12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you know</a:t>
            </a:r>
            <a:endParaRPr kumimoji="0" lang="en-US"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10:40:52 &lt;s-nomad&gt;	I *was* drunk</a:t>
            </a:r>
            <a:endParaRPr kumimoji="0" lang="en-US"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10:40:56 &lt;</a:t>
            </a:r>
            <a:r>
              <a:rPr kumimoji="0" lang="en-US" sz="12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you have done 0day stuff before</a:t>
            </a:r>
            <a:endParaRPr kumimoji="0" lang="en-US"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10:40:58 &lt;</a:t>
            </a:r>
            <a:r>
              <a:rPr kumimoji="0" lang="en-US" sz="12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I have a site you can test it on</a:t>
            </a:r>
            <a:endParaRPr kumimoji="0" lang="en-US"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10:41:04 &lt;s-nomad&gt;</a:t>
            </a:r>
            <a:r>
              <a:rPr kumimoji="0" lang="en-US" sz="12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jesus</a:t>
            </a:r>
            <a:endParaRPr kumimoji="0" lang="en-US"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10:41:15 &lt;</a:t>
            </a:r>
            <a:r>
              <a:rPr kumimoji="0" lang="en-US" sz="12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seriously</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10:41:29 &lt;</a:t>
            </a:r>
            <a:r>
              <a:rPr kumimoji="0" lang="en-US" sz="12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it's a piece of cake</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658" name="Rectangle 2"/>
          <p:cNvSpPr>
            <a:spLocks noGrp="1" noChangeArrowheads="1"/>
          </p:cNvSpPr>
          <p:nvPr>
            <p:ph type="title"/>
          </p:nvPr>
        </p:nvSpPr>
        <p:spPr>
          <a:xfrm>
            <a:off x="457200" y="274638"/>
            <a:ext cx="8229600" cy="411162"/>
          </a:xfrm>
        </p:spPr>
        <p:txBody>
          <a:bodyPr>
            <a:normAutofit fontScale="90000"/>
          </a:bodyPr>
          <a:lstStyle/>
          <a:p>
            <a:r>
              <a:rPr lang="en-US" sz="2800" dirty="0"/>
              <a:t>Government Exhibit </a:t>
            </a:r>
            <a:r>
              <a:rPr lang="en-US" sz="2800" dirty="0" smtClean="0"/>
              <a:t>3 (cont’d)</a:t>
            </a:r>
            <a:endParaRPr lang="en-US" sz="2800" dirty="0"/>
          </a:p>
        </p:txBody>
      </p:sp>
      <p:sp>
        <p:nvSpPr>
          <p:cNvPr id="326659" name="Rectangle 3"/>
          <p:cNvSpPr>
            <a:spLocks noChangeArrowheads="1"/>
          </p:cNvSpPr>
          <p:nvPr/>
        </p:nvSpPr>
        <p:spPr bwMode="auto">
          <a:xfrm>
            <a:off x="533400" y="1295400"/>
            <a:ext cx="8229600" cy="5364163"/>
          </a:xfrm>
          <a:prstGeom prst="rect">
            <a:avLst/>
          </a:prstGeom>
          <a:noFill/>
          <a:ln w="9525">
            <a:noFill/>
            <a:miter lim="800000"/>
            <a:headEnd/>
            <a:tailEnd/>
          </a:ln>
          <a:effectLst/>
        </p:spPr>
        <p:txBody>
          <a:bodyPr/>
          <a:lstStyle/>
          <a:p>
            <a:pPr marL="342900" indent="-342900">
              <a:spcBef>
                <a:spcPct val="20000"/>
              </a:spcBef>
            </a:pPr>
            <a:endParaRPr/>
          </a:p>
          <a:p>
            <a:pPr marL="342900" indent="-342900">
              <a:spcBef>
                <a:spcPct val="20000"/>
              </a:spcBef>
            </a:pPr>
            <a:endParaRPr/>
          </a:p>
        </p:txBody>
      </p:sp>
      <p:sp>
        <p:nvSpPr>
          <p:cNvPr id="4" name="Rectangle 3"/>
          <p:cNvSpPr/>
          <p:nvPr/>
        </p:nvSpPr>
        <p:spPr>
          <a:xfrm>
            <a:off x="685800" y="1524000"/>
            <a:ext cx="7696200" cy="4524315"/>
          </a:xfrm>
          <a:prstGeom prst="rect">
            <a:avLst/>
          </a:prstGeom>
        </p:spPr>
        <p:txBody>
          <a:bodyPr wrap="square">
            <a:spAutoFit/>
          </a:bodyPr>
          <a:lstStyle/>
          <a:p>
            <a:r>
              <a:rPr lang="en-US" sz="1200" b="0" dirty="0" smtClean="0"/>
              <a:t>Jul 22 10:41:49 &lt;s-nomad&gt;	it always is</a:t>
            </a:r>
          </a:p>
          <a:p>
            <a:r>
              <a:rPr lang="en-US" sz="1200" b="0" dirty="0" smtClean="0"/>
              <a:t>Jul 22 10:42:09 &lt;s-nomad&gt;	why would I waste an 0day on you?</a:t>
            </a:r>
          </a:p>
          <a:p>
            <a:r>
              <a:rPr lang="en-US" sz="1200" b="0" dirty="0" smtClean="0"/>
              <a:t>Jul 22 10:42:12 &lt;</a:t>
            </a:r>
            <a:r>
              <a:rPr lang="en-US" sz="1200" b="0" dirty="0" err="1" smtClean="0"/>
              <a:t>mudge</a:t>
            </a:r>
            <a:r>
              <a:rPr lang="en-US" sz="1200" b="0" dirty="0" smtClean="0"/>
              <a:t>&gt;	I don't want the 0day</a:t>
            </a:r>
          </a:p>
          <a:p>
            <a:r>
              <a:rPr lang="en-US" sz="1200" b="0" dirty="0" smtClean="0"/>
              <a:t>Jul 22 10:42:28 &lt;</a:t>
            </a:r>
            <a:r>
              <a:rPr lang="en-US" sz="1200" b="0" dirty="0" err="1" smtClean="0"/>
              <a:t>mudge</a:t>
            </a:r>
            <a:r>
              <a:rPr lang="en-US" sz="1200" b="0" dirty="0" smtClean="0"/>
              <a:t>&gt;	I want you to own the site</a:t>
            </a:r>
          </a:p>
          <a:p>
            <a:r>
              <a:rPr lang="en-US" sz="1200" b="0" dirty="0" smtClean="0"/>
              <a:t>Jul 22 10:42:54 &lt;</a:t>
            </a:r>
            <a:r>
              <a:rPr lang="en-US" sz="1200" b="0" dirty="0" err="1" smtClean="0"/>
              <a:t>mudge</a:t>
            </a:r>
            <a:r>
              <a:rPr lang="en-US" sz="1200" b="0" dirty="0" smtClean="0"/>
              <a:t>&gt;	or can you not do it?</a:t>
            </a:r>
          </a:p>
          <a:p>
            <a:r>
              <a:rPr lang="en-US" sz="1200" b="0" dirty="0" smtClean="0"/>
              <a:t>Jul 22 10:43:09 &lt;s-nomad&gt;	blow me</a:t>
            </a:r>
          </a:p>
          <a:p>
            <a:r>
              <a:rPr lang="en-US" sz="1200" b="0" dirty="0" smtClean="0"/>
              <a:t>Jul 22 10:44:02 &lt;</a:t>
            </a:r>
            <a:r>
              <a:rPr lang="en-US" sz="1200" b="0" dirty="0" err="1" smtClean="0"/>
              <a:t>mudge</a:t>
            </a:r>
            <a:r>
              <a:rPr lang="en-US" sz="1200" b="0" dirty="0" smtClean="0"/>
              <a:t>&gt;	come on, you are always bragging</a:t>
            </a:r>
          </a:p>
          <a:p>
            <a:r>
              <a:rPr lang="en-US" sz="1200" b="0" dirty="0" smtClean="0"/>
              <a:t>Jul 22 10:44:09 &lt;</a:t>
            </a:r>
            <a:r>
              <a:rPr lang="en-US" sz="1200" b="0" dirty="0" err="1" smtClean="0"/>
              <a:t>mudge</a:t>
            </a:r>
            <a:r>
              <a:rPr lang="en-US" sz="1200" b="0" dirty="0" smtClean="0"/>
              <a:t>&gt;	I want to see if you have the goods</a:t>
            </a:r>
          </a:p>
          <a:p>
            <a:r>
              <a:rPr lang="en-US" sz="1200" b="0" dirty="0" smtClean="0"/>
              <a:t>Jul 22 10:44:33 &lt;s-nomad&gt;</a:t>
            </a:r>
            <a:r>
              <a:rPr lang="en-US" sz="1200" b="0" dirty="0" err="1" smtClean="0"/>
              <a:t>yoour</a:t>
            </a:r>
            <a:r>
              <a:rPr lang="en-US" sz="1200" b="0" dirty="0" smtClean="0"/>
              <a:t> an asshole</a:t>
            </a:r>
          </a:p>
          <a:p>
            <a:r>
              <a:rPr lang="en-US" sz="1200" b="0" dirty="0" smtClean="0"/>
              <a:t>Jul 22 10:44:44 &lt;</a:t>
            </a:r>
            <a:r>
              <a:rPr lang="en-US" sz="1200" b="0" dirty="0" err="1" smtClean="0"/>
              <a:t>mudge</a:t>
            </a:r>
            <a:r>
              <a:rPr lang="en-US" sz="1200" b="0" dirty="0" smtClean="0"/>
              <a:t>&gt;	yeah</a:t>
            </a:r>
          </a:p>
          <a:p>
            <a:r>
              <a:rPr lang="en-US" sz="1200" b="0" dirty="0" smtClean="0"/>
              <a:t>Jul 22 10:44:49 &lt;s-nomad&gt;	troll</a:t>
            </a:r>
          </a:p>
          <a:p>
            <a:r>
              <a:rPr lang="en-US" sz="1200" b="0" dirty="0" smtClean="0"/>
              <a:t>Jul 22 10:45:04 &lt;</a:t>
            </a:r>
            <a:r>
              <a:rPr lang="en-US" sz="1200" b="0" dirty="0" err="1" smtClean="0"/>
              <a:t>mudge</a:t>
            </a:r>
            <a:r>
              <a:rPr lang="en-US" sz="1200" b="0" dirty="0" smtClean="0"/>
              <a:t>&gt;	I'd be willing to bet you can't</a:t>
            </a:r>
          </a:p>
          <a:p>
            <a:r>
              <a:rPr lang="en-US" sz="1200" b="0" dirty="0" smtClean="0"/>
              <a:t>Jul 22 10:45:17 &lt;</a:t>
            </a:r>
            <a:r>
              <a:rPr lang="en-US" sz="1200" b="0" dirty="0" err="1" smtClean="0"/>
              <a:t>mudge</a:t>
            </a:r>
            <a:r>
              <a:rPr lang="en-US" sz="1200" b="0" dirty="0" smtClean="0"/>
              <a:t>&gt;	like real money bet you can't</a:t>
            </a:r>
          </a:p>
          <a:p>
            <a:r>
              <a:rPr lang="en-US" sz="1200" b="0" dirty="0" smtClean="0"/>
              <a:t>Jul 22 10:47:36 &lt;s-nomad&gt;	you'd lose</a:t>
            </a:r>
          </a:p>
          <a:p>
            <a:r>
              <a:rPr lang="en-US" sz="1200" b="0" dirty="0" smtClean="0"/>
              <a:t>Jul 22 10:47:48 &lt;s-nomad&gt;	big time you'd lose</a:t>
            </a:r>
          </a:p>
          <a:p>
            <a:r>
              <a:rPr lang="en-US" sz="1200" b="0" dirty="0" smtClean="0">
                <a:solidFill>
                  <a:srgbClr val="FF0000"/>
                </a:solidFill>
              </a:rPr>
              <a:t>Jul 22 10:47:58 &lt;</a:t>
            </a:r>
            <a:r>
              <a:rPr lang="en-US" sz="1200" b="0" dirty="0" err="1" smtClean="0">
                <a:solidFill>
                  <a:srgbClr val="FF0000"/>
                </a:solidFill>
              </a:rPr>
              <a:t>mudge</a:t>
            </a:r>
            <a:r>
              <a:rPr lang="en-US" sz="1200" b="0" dirty="0" smtClean="0">
                <a:solidFill>
                  <a:srgbClr val="FF0000"/>
                </a:solidFill>
              </a:rPr>
              <a:t>&gt;	the site is </a:t>
            </a:r>
            <a:r>
              <a:rPr lang="en-US" sz="1200" b="0" dirty="0" err="1" smtClean="0">
                <a:solidFill>
                  <a:srgbClr val="FF0000"/>
                </a:solidFill>
              </a:rPr>
              <a:t>myface</a:t>
            </a:r>
            <a:r>
              <a:rPr lang="en-US" sz="1200" b="0" dirty="0" smtClean="0">
                <a:solidFill>
                  <a:srgbClr val="FF0000"/>
                </a:solidFill>
              </a:rPr>
              <a:t>, ever hear of it?</a:t>
            </a:r>
          </a:p>
          <a:p>
            <a:r>
              <a:rPr lang="en-US" sz="1200" b="0" dirty="0" smtClean="0"/>
              <a:t>Jul 22 10:48:22 &lt;s-nomad&gt;	with a name like that it should be owned</a:t>
            </a:r>
          </a:p>
          <a:p>
            <a:r>
              <a:rPr lang="en-US" sz="1200" b="0" dirty="0" smtClean="0"/>
              <a:t>Jul 22 10:48:49 &lt;s-nomad&gt;	so let me get this straight</a:t>
            </a:r>
          </a:p>
          <a:p>
            <a:r>
              <a:rPr lang="en-US" sz="1200" b="0" dirty="0" smtClean="0"/>
              <a:t>Jul 22 10:48:58 &lt;</a:t>
            </a:r>
            <a:r>
              <a:rPr lang="en-US" sz="1200" b="0" dirty="0" err="1" smtClean="0"/>
              <a:t>mudge</a:t>
            </a:r>
            <a:r>
              <a:rPr lang="en-US" sz="1200" b="0" dirty="0" smtClean="0"/>
              <a:t>&gt;	?</a:t>
            </a:r>
          </a:p>
          <a:p>
            <a:r>
              <a:rPr lang="en-US" sz="1200" b="0" dirty="0" smtClean="0"/>
              <a:t>Jul 22 10:49:06 &lt;s-nomad&gt;	you secured this site</a:t>
            </a:r>
          </a:p>
          <a:p>
            <a:r>
              <a:rPr lang="en-US" sz="1200" b="0" dirty="0" smtClean="0"/>
              <a:t>Jul 22 10:49:17 &lt;</a:t>
            </a:r>
            <a:r>
              <a:rPr lang="en-US" sz="1200" b="0" dirty="0" err="1" smtClean="0"/>
              <a:t>mudge</a:t>
            </a:r>
            <a:r>
              <a:rPr lang="en-US" sz="1200" b="0" dirty="0" smtClean="0"/>
              <a:t>&gt;	yes</a:t>
            </a:r>
          </a:p>
          <a:p>
            <a:r>
              <a:rPr lang="en-US" sz="1200" b="0" dirty="0" smtClean="0"/>
              <a:t>Jul 22 10:49:21 &lt;s-nomad&gt;	saw my post about social network </a:t>
            </a:r>
            <a:r>
              <a:rPr lang="en-US" sz="1200" b="0" dirty="0" err="1" smtClean="0"/>
              <a:t>pwnage</a:t>
            </a:r>
            <a:endParaRPr lang="en-US" sz="1200" b="0" dirty="0" smtClean="0"/>
          </a:p>
          <a:p>
            <a:r>
              <a:rPr lang="en-US" sz="1200" b="0" dirty="0" smtClean="0"/>
              <a:t>Jul 22 10:49:26 &lt;</a:t>
            </a:r>
            <a:r>
              <a:rPr lang="en-US" sz="1200" b="0" dirty="0" err="1" smtClean="0"/>
              <a:t>mudge</a:t>
            </a:r>
            <a:r>
              <a:rPr lang="en-US" sz="1200" b="0" dirty="0" smtClean="0"/>
              <a:t>&gt;</a:t>
            </a:r>
            <a:r>
              <a:rPr lang="en-US" sz="1200" b="0" dirty="0" err="1" smtClean="0"/>
              <a:t>tes</a:t>
            </a:r>
            <a:endParaRPr lang="en-US" sz="1200" b="0" dirty="0" smtClean="0"/>
          </a:p>
          <a:p>
            <a:r>
              <a:rPr lang="en-US" sz="1200" b="0" dirty="0" smtClean="0"/>
              <a:t>Jul 22 10:49:36 &lt;</a:t>
            </a:r>
            <a:r>
              <a:rPr lang="en-US" sz="1200" b="0" dirty="0" err="1" smtClean="0"/>
              <a:t>mudge</a:t>
            </a:r>
            <a:r>
              <a:rPr lang="en-US" sz="1200" b="0" dirty="0" smtClean="0"/>
              <a:t>&gt;	err, yes</a:t>
            </a:r>
            <a:endParaRPr lang="en-US" sz="1200" b="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658" name="Rectangle 2"/>
          <p:cNvSpPr>
            <a:spLocks noGrp="1" noChangeArrowheads="1"/>
          </p:cNvSpPr>
          <p:nvPr>
            <p:ph type="title"/>
          </p:nvPr>
        </p:nvSpPr>
        <p:spPr>
          <a:xfrm>
            <a:off x="457200" y="274638"/>
            <a:ext cx="8229600" cy="411162"/>
          </a:xfrm>
        </p:spPr>
        <p:txBody>
          <a:bodyPr>
            <a:normAutofit fontScale="90000"/>
          </a:bodyPr>
          <a:lstStyle/>
          <a:p>
            <a:r>
              <a:rPr lang="en-US" sz="2800" dirty="0"/>
              <a:t>Government Exhibit </a:t>
            </a:r>
            <a:r>
              <a:rPr lang="en-US" sz="2800" dirty="0" smtClean="0"/>
              <a:t>4 (cont’d)</a:t>
            </a:r>
            <a:endParaRPr lang="en-US" sz="2800" dirty="0"/>
          </a:p>
        </p:txBody>
      </p:sp>
      <p:sp>
        <p:nvSpPr>
          <p:cNvPr id="326659" name="Rectangle 3"/>
          <p:cNvSpPr>
            <a:spLocks noChangeArrowheads="1"/>
          </p:cNvSpPr>
          <p:nvPr/>
        </p:nvSpPr>
        <p:spPr bwMode="auto">
          <a:xfrm>
            <a:off x="533400" y="1295400"/>
            <a:ext cx="8229600" cy="5364163"/>
          </a:xfrm>
          <a:prstGeom prst="rect">
            <a:avLst/>
          </a:prstGeom>
          <a:noFill/>
          <a:ln w="9525">
            <a:noFill/>
            <a:miter lim="800000"/>
            <a:headEnd/>
            <a:tailEnd/>
          </a:ln>
          <a:effectLst/>
        </p:spPr>
        <p:txBody>
          <a:bodyPr/>
          <a:lstStyle/>
          <a:p>
            <a:pPr marL="342900" indent="-342900">
              <a:spcBef>
                <a:spcPct val="20000"/>
              </a:spcBef>
            </a:pPr>
            <a:endParaRPr/>
          </a:p>
          <a:p>
            <a:pPr marL="342900" indent="-342900">
              <a:spcBef>
                <a:spcPct val="20000"/>
              </a:spcBef>
            </a:pPr>
            <a:endParaRPr/>
          </a:p>
        </p:txBody>
      </p:sp>
      <p:sp>
        <p:nvSpPr>
          <p:cNvPr id="23553" name="Rectangle 1"/>
          <p:cNvSpPr>
            <a:spLocks noChangeArrowheads="1"/>
          </p:cNvSpPr>
          <p:nvPr/>
        </p:nvSpPr>
        <p:spPr bwMode="auto">
          <a:xfrm>
            <a:off x="609600" y="1371600"/>
            <a:ext cx="8382000" cy="50013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10:49:44 &lt;s-nomad&gt;	contacted me</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10:49:54 &lt;</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yes</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10:50:00 &lt;s-nomad&gt;	and want me to </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pwn</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 it?</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10:50:11 &lt;s-nomad&gt;	a stranger on </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irc</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10:50:29 &lt;s-nomad&gt;	you are retarded</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10:50:31 &lt;</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but it is my site</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10:52:35 &lt;s-nomad&gt;	yeah right</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10:52:52 &lt;</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it is, check the </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whois</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 technical contact e-mail.</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10:53:08 &lt;s-nomad&gt;	means nothing</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10:53:21 &lt;</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I am saying go for it</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10:53:35 &lt;s-nomad&gt;	two questions</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10:54:09 &lt;s-nomad&gt;	this site have </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ssl</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10:54:26 &lt;s-nomad&gt;	so you can't sniff things</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10:54:43 &lt;s-nomad&gt;	</a:t>
            </a:r>
            <a:r>
              <a:rPr kumimoji="0" lang="en-US" sz="1100" b="0" i="0" u="none" strike="noStrike" cap="none" normalizeH="0" baseline="0" dirty="0" smtClean="0">
                <a:ln>
                  <a:noFill/>
                </a:ln>
                <a:solidFill>
                  <a:srgbClr val="FF0000"/>
                </a:solidFill>
                <a:effectLst/>
                <a:latin typeface="Arial" pitchFamily="34" charset="0"/>
                <a:ea typeface="Calibri" pitchFamily="34" charset="0"/>
                <a:cs typeface="Arial" pitchFamily="34" charset="0"/>
              </a:rPr>
              <a:t>and are there any limits?</a:t>
            </a:r>
            <a:endParaRPr kumimoji="0" lang="en-US" sz="1100" b="0" i="0" u="none" strike="noStrike" cap="none" normalizeH="0" baseline="0" dirty="0" smtClean="0">
              <a:ln>
                <a:noFill/>
              </a:ln>
              <a:solidFill>
                <a:srgbClr val="FF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10:54:57 &lt;s-nomad&gt;	on </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pwnage</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10:58:32 &lt;</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yes there is </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ssl</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10:58:44 &lt;</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a:t>
            </a:r>
            <a:r>
              <a:rPr kumimoji="0" lang="en-US" sz="1100" b="0" i="0" u="none" strike="noStrike" cap="none" normalizeH="0" baseline="0" dirty="0" smtClean="0">
                <a:ln>
                  <a:noFill/>
                </a:ln>
                <a:solidFill>
                  <a:srgbClr val="FF0000"/>
                </a:solidFill>
                <a:effectLst/>
                <a:latin typeface="Arial" pitchFamily="34" charset="0"/>
                <a:ea typeface="Calibri" pitchFamily="34" charset="0"/>
                <a:cs typeface="Arial" pitchFamily="34" charset="0"/>
              </a:rPr>
              <a:t>no limits</a:t>
            </a:r>
            <a:endParaRPr kumimoji="0" lang="en-US" sz="1100" b="0" i="0" u="none" strike="noStrike" cap="none" normalizeH="0" baseline="0" dirty="0" smtClean="0">
              <a:ln>
                <a:noFill/>
              </a:ln>
              <a:solidFill>
                <a:srgbClr val="FF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10:59:32 &lt;</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although I prefer no wiping the drive</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11:00:02 &lt;s-nomad&gt;	I'd probably be doing the sad fucks on </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myface</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 a favor if I did that</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11:00:03 &lt;</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I do have backups</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11:00:18 &lt;</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so are you?</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11:01:11 &lt;s-nomad&gt;	well I have to eat first, I am hungry</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11:03:34 &lt;</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w00t</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11:03:45 &lt;s-nomad&gt;	half an hour or so?</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11:03:53 &lt;</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yeah</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11:03:56 &lt;</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cool</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11:04:21 &lt;s-nomad&gt;	whatever, expect to be </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pwned</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11:04:46 &lt;</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appreciate it</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11:05:07 &lt;s-nomad&gt;	the </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sploit</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 needs live testing, you caught me at a lucky moment</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658" name="Rectangle 2"/>
          <p:cNvSpPr>
            <a:spLocks noGrp="1" noChangeArrowheads="1"/>
          </p:cNvSpPr>
          <p:nvPr>
            <p:ph type="title"/>
          </p:nvPr>
        </p:nvSpPr>
        <p:spPr>
          <a:xfrm>
            <a:off x="457200" y="228600"/>
            <a:ext cx="8229600" cy="411162"/>
          </a:xfrm>
        </p:spPr>
        <p:txBody>
          <a:bodyPr>
            <a:normAutofit fontScale="90000"/>
          </a:bodyPr>
          <a:lstStyle/>
          <a:p>
            <a:r>
              <a:rPr lang="en-US" sz="2800" dirty="0"/>
              <a:t>Government Exhibit </a:t>
            </a:r>
            <a:r>
              <a:rPr lang="en-US" sz="2800" dirty="0" smtClean="0"/>
              <a:t>4</a:t>
            </a:r>
            <a:endParaRPr lang="en-US" sz="2800" dirty="0"/>
          </a:p>
        </p:txBody>
      </p:sp>
      <p:sp>
        <p:nvSpPr>
          <p:cNvPr id="326659" name="Rectangle 3"/>
          <p:cNvSpPr>
            <a:spLocks noChangeArrowheads="1"/>
          </p:cNvSpPr>
          <p:nvPr/>
        </p:nvSpPr>
        <p:spPr bwMode="auto">
          <a:xfrm>
            <a:off x="533400" y="1295400"/>
            <a:ext cx="8229600" cy="5364163"/>
          </a:xfrm>
          <a:prstGeom prst="rect">
            <a:avLst/>
          </a:prstGeom>
          <a:noFill/>
          <a:ln w="9525">
            <a:noFill/>
            <a:miter lim="800000"/>
            <a:headEnd/>
            <a:tailEnd/>
          </a:ln>
          <a:effectLst/>
        </p:spPr>
        <p:txBody>
          <a:bodyPr/>
          <a:lstStyle/>
          <a:p>
            <a:pPr marL="342900" indent="-342900">
              <a:spcBef>
                <a:spcPct val="20000"/>
              </a:spcBef>
            </a:pPr>
            <a:endParaRPr/>
          </a:p>
          <a:p>
            <a:pPr marL="342900" indent="-342900">
              <a:spcBef>
                <a:spcPct val="20000"/>
              </a:spcBef>
            </a:pPr>
            <a:endParaRPr/>
          </a:p>
        </p:txBody>
      </p:sp>
      <p:sp>
        <p:nvSpPr>
          <p:cNvPr id="4" name="Rectangle 3"/>
          <p:cNvSpPr/>
          <p:nvPr/>
        </p:nvSpPr>
        <p:spPr>
          <a:xfrm>
            <a:off x="381000" y="1600200"/>
            <a:ext cx="8458200" cy="4401205"/>
          </a:xfrm>
          <a:prstGeom prst="rect">
            <a:avLst/>
          </a:prstGeom>
        </p:spPr>
        <p:txBody>
          <a:bodyPr wrap="square">
            <a:spAutoFit/>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a:p>
        </p:txBody>
      </p:sp>
      <p:sp>
        <p:nvSpPr>
          <p:cNvPr id="6" name="TextBox 5"/>
          <p:cNvSpPr txBox="1"/>
          <p:nvPr/>
        </p:nvSpPr>
        <p:spPr>
          <a:xfrm>
            <a:off x="304800" y="1447800"/>
            <a:ext cx="8382000" cy="4832092"/>
          </a:xfrm>
          <a:prstGeom prst="rect">
            <a:avLst/>
          </a:prstGeom>
          <a:noFill/>
        </p:spPr>
        <p:txBody>
          <a:bodyPr wrap="square" rtlCol="0">
            <a:spAutoFit/>
          </a:bodyPr>
          <a:lstStyle/>
          <a:p>
            <a:r>
              <a:rPr lang="en-US" dirty="0" smtClean="0"/>
              <a:t>Registrant: </a:t>
            </a:r>
          </a:p>
          <a:p>
            <a:r>
              <a:rPr lang="en-US" dirty="0" smtClean="0"/>
              <a:t>Omni Consumer Products</a:t>
            </a:r>
          </a:p>
          <a:p>
            <a:r>
              <a:rPr lang="en-US" dirty="0" smtClean="0"/>
              <a:t>1 </a:t>
            </a:r>
            <a:r>
              <a:rPr lang="en-US" dirty="0" err="1" smtClean="0"/>
              <a:t>Robo</a:t>
            </a:r>
            <a:r>
              <a:rPr lang="en-US" dirty="0" smtClean="0"/>
              <a:t> Way</a:t>
            </a:r>
          </a:p>
          <a:p>
            <a:r>
              <a:rPr lang="en-US" dirty="0" smtClean="0"/>
              <a:t>Detroit MI, 48201</a:t>
            </a:r>
          </a:p>
          <a:p>
            <a:r>
              <a:rPr lang="en-US" dirty="0" smtClean="0"/>
              <a:t> </a:t>
            </a:r>
          </a:p>
          <a:p>
            <a:r>
              <a:rPr lang="en-US" dirty="0" smtClean="0"/>
              <a:t>Domain Name: MYFACE.COM      </a:t>
            </a:r>
          </a:p>
          <a:p>
            <a:r>
              <a:rPr lang="en-US" dirty="0" smtClean="0"/>
              <a:t> </a:t>
            </a:r>
          </a:p>
          <a:p>
            <a:r>
              <a:rPr lang="en-US" dirty="0" smtClean="0"/>
              <a:t>Administrative Contact:     </a:t>
            </a:r>
          </a:p>
          <a:p>
            <a:r>
              <a:rPr lang="en-US" dirty="0" smtClean="0"/>
              <a:t>Jones, Richard</a:t>
            </a:r>
          </a:p>
          <a:p>
            <a:r>
              <a:rPr lang="en-US" dirty="0" smtClean="0"/>
              <a:t>rjones@ED209.OMNICP.COM   </a:t>
            </a:r>
          </a:p>
          <a:p>
            <a:r>
              <a:rPr lang="en-US" dirty="0" smtClean="0"/>
              <a:t>1 Delta City Way</a:t>
            </a:r>
          </a:p>
          <a:p>
            <a:r>
              <a:rPr lang="en-US" dirty="0" smtClean="0"/>
              <a:t>Detroit MI, 48201    US   </a:t>
            </a:r>
          </a:p>
          <a:p>
            <a:r>
              <a:rPr lang="en-US" dirty="0" smtClean="0"/>
              <a:t>Phone: (231) 555-9985    </a:t>
            </a:r>
          </a:p>
          <a:p>
            <a:r>
              <a:rPr lang="en-US" dirty="0" smtClean="0"/>
              <a:t>Fax: (231) 555-9999</a:t>
            </a:r>
          </a:p>
          <a:p>
            <a:r>
              <a:rPr lang="en-US" sz="1400" dirty="0" smtClean="0"/>
              <a:t>       </a:t>
            </a:r>
          </a:p>
          <a:p>
            <a:r>
              <a:rPr lang="en-US" sz="1400" dirty="0" smtClean="0"/>
              <a:t> </a:t>
            </a:r>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658" name="Rectangle 2"/>
          <p:cNvSpPr>
            <a:spLocks noGrp="1" noChangeArrowheads="1"/>
          </p:cNvSpPr>
          <p:nvPr>
            <p:ph type="title"/>
          </p:nvPr>
        </p:nvSpPr>
        <p:spPr>
          <a:xfrm>
            <a:off x="457200" y="228600"/>
            <a:ext cx="8229600" cy="411162"/>
          </a:xfrm>
        </p:spPr>
        <p:txBody>
          <a:bodyPr>
            <a:normAutofit fontScale="90000"/>
          </a:bodyPr>
          <a:lstStyle/>
          <a:p>
            <a:r>
              <a:rPr lang="en-US" sz="2800" dirty="0"/>
              <a:t>Government Exhibit </a:t>
            </a:r>
            <a:r>
              <a:rPr lang="en-US" sz="2800" dirty="0" smtClean="0"/>
              <a:t>4 (cont’d)</a:t>
            </a:r>
            <a:endParaRPr lang="en-US" sz="2800" dirty="0"/>
          </a:p>
        </p:txBody>
      </p:sp>
      <p:sp>
        <p:nvSpPr>
          <p:cNvPr id="326659" name="Rectangle 3"/>
          <p:cNvSpPr>
            <a:spLocks noChangeArrowheads="1"/>
          </p:cNvSpPr>
          <p:nvPr/>
        </p:nvSpPr>
        <p:spPr bwMode="auto">
          <a:xfrm>
            <a:off x="533400" y="1295400"/>
            <a:ext cx="8229600" cy="5364163"/>
          </a:xfrm>
          <a:prstGeom prst="rect">
            <a:avLst/>
          </a:prstGeom>
          <a:noFill/>
          <a:ln w="9525">
            <a:noFill/>
            <a:miter lim="800000"/>
            <a:headEnd/>
            <a:tailEnd/>
          </a:ln>
          <a:effectLst/>
        </p:spPr>
        <p:txBody>
          <a:bodyPr/>
          <a:lstStyle/>
          <a:p>
            <a:pPr marL="342900" indent="-342900">
              <a:spcBef>
                <a:spcPct val="20000"/>
              </a:spcBef>
            </a:pPr>
            <a:endParaRPr/>
          </a:p>
          <a:p>
            <a:pPr marL="342900" indent="-342900">
              <a:spcBef>
                <a:spcPct val="20000"/>
              </a:spcBef>
            </a:pPr>
            <a:endParaRPr/>
          </a:p>
        </p:txBody>
      </p:sp>
      <p:sp>
        <p:nvSpPr>
          <p:cNvPr id="4" name="Rectangle 3"/>
          <p:cNvSpPr/>
          <p:nvPr/>
        </p:nvSpPr>
        <p:spPr>
          <a:xfrm>
            <a:off x="381000" y="1600200"/>
            <a:ext cx="8458200" cy="4401205"/>
          </a:xfrm>
          <a:prstGeom prst="rect">
            <a:avLst/>
          </a:prstGeom>
        </p:spPr>
        <p:txBody>
          <a:bodyPr wrap="square">
            <a:spAutoFit/>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a:p>
        </p:txBody>
      </p:sp>
      <p:sp>
        <p:nvSpPr>
          <p:cNvPr id="6" name="TextBox 5"/>
          <p:cNvSpPr txBox="1"/>
          <p:nvPr/>
        </p:nvSpPr>
        <p:spPr>
          <a:xfrm>
            <a:off x="304800" y="1447800"/>
            <a:ext cx="8382000" cy="5232202"/>
          </a:xfrm>
          <a:prstGeom prst="rect">
            <a:avLst/>
          </a:prstGeom>
          <a:noFill/>
        </p:spPr>
        <p:txBody>
          <a:bodyPr wrap="square" rtlCol="0">
            <a:spAutoFit/>
          </a:bodyPr>
          <a:lstStyle/>
          <a:p>
            <a:r>
              <a:rPr lang="en-US" sz="1400" dirty="0" smtClean="0"/>
              <a:t>      </a:t>
            </a:r>
          </a:p>
          <a:p>
            <a:r>
              <a:rPr lang="en-US" dirty="0" smtClean="0"/>
              <a:t>Technical Contact:      </a:t>
            </a:r>
          </a:p>
          <a:p>
            <a:r>
              <a:rPr lang="en-US" dirty="0" smtClean="0"/>
              <a:t>Murphy, Alex    </a:t>
            </a:r>
          </a:p>
          <a:p>
            <a:r>
              <a:rPr lang="en-US" dirty="0" smtClean="0"/>
              <a:t>amurphy@ED209.OMNICP.COM   </a:t>
            </a:r>
          </a:p>
          <a:p>
            <a:r>
              <a:rPr lang="en-US" dirty="0" smtClean="0"/>
              <a:t>1 Delta City Way   </a:t>
            </a:r>
          </a:p>
          <a:p>
            <a:r>
              <a:rPr lang="en-US" dirty="0" smtClean="0"/>
              <a:t>Detroit MI, 48201    US   </a:t>
            </a:r>
          </a:p>
          <a:p>
            <a:r>
              <a:rPr lang="en-US" dirty="0" smtClean="0"/>
              <a:t>Phone: (231) 555-9945    </a:t>
            </a:r>
          </a:p>
          <a:p>
            <a:r>
              <a:rPr lang="en-US" dirty="0" smtClean="0"/>
              <a:t>Fax: (231) 555-9999</a:t>
            </a:r>
          </a:p>
          <a:p>
            <a:r>
              <a:rPr lang="en-US" dirty="0" smtClean="0"/>
              <a:t> </a:t>
            </a:r>
          </a:p>
          <a:p>
            <a:r>
              <a:rPr lang="en-US" dirty="0" smtClean="0"/>
              <a:t>    </a:t>
            </a:r>
          </a:p>
          <a:p>
            <a:r>
              <a:rPr lang="en-US" dirty="0" smtClean="0"/>
              <a:t>Record expires on 15-Jun-2009    </a:t>
            </a:r>
          </a:p>
          <a:p>
            <a:r>
              <a:rPr lang="en-US" dirty="0" smtClean="0"/>
              <a:t>Record created on 16-Jun-1995    </a:t>
            </a:r>
          </a:p>
          <a:p>
            <a:r>
              <a:rPr lang="en-US" dirty="0" smtClean="0"/>
              <a:t>Database last updated on 28-Jun-2006      </a:t>
            </a:r>
          </a:p>
          <a:p>
            <a:r>
              <a:rPr lang="en-US" dirty="0" smtClean="0"/>
              <a:t>Domain servers in listed order: </a:t>
            </a:r>
          </a:p>
          <a:p>
            <a:r>
              <a:rPr lang="en-US" dirty="0" smtClean="0"/>
              <a:t>NS.OMNICP.COM:	 192.168.1.1</a:t>
            </a:r>
          </a:p>
          <a:p>
            <a:r>
              <a:rPr lang="en-US" dirty="0" smtClean="0"/>
              <a:t>NS3.OMNICP.COM:	 192.168.1.2</a:t>
            </a:r>
          </a:p>
          <a:p>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658" name="Rectangle 2"/>
          <p:cNvSpPr>
            <a:spLocks noGrp="1" noChangeArrowheads="1"/>
          </p:cNvSpPr>
          <p:nvPr>
            <p:ph type="title"/>
          </p:nvPr>
        </p:nvSpPr>
        <p:spPr>
          <a:xfrm>
            <a:off x="457200" y="228600"/>
            <a:ext cx="8229600" cy="411162"/>
          </a:xfrm>
        </p:spPr>
        <p:txBody>
          <a:bodyPr>
            <a:normAutofit fontScale="90000"/>
          </a:bodyPr>
          <a:lstStyle/>
          <a:p>
            <a:r>
              <a:rPr lang="en-US" sz="2800" dirty="0"/>
              <a:t>Government Exhibit </a:t>
            </a:r>
            <a:r>
              <a:rPr lang="en-US" sz="2800" dirty="0" smtClean="0"/>
              <a:t>5</a:t>
            </a:r>
            <a:endParaRPr lang="en-US" sz="2800" dirty="0"/>
          </a:p>
        </p:txBody>
      </p:sp>
      <p:sp>
        <p:nvSpPr>
          <p:cNvPr id="326659" name="Rectangle 3"/>
          <p:cNvSpPr>
            <a:spLocks noChangeArrowheads="1"/>
          </p:cNvSpPr>
          <p:nvPr/>
        </p:nvSpPr>
        <p:spPr bwMode="auto">
          <a:xfrm>
            <a:off x="533400" y="1295400"/>
            <a:ext cx="8229600" cy="5364163"/>
          </a:xfrm>
          <a:prstGeom prst="rect">
            <a:avLst/>
          </a:prstGeom>
          <a:noFill/>
          <a:ln w="9525">
            <a:noFill/>
            <a:miter lim="800000"/>
            <a:headEnd/>
            <a:tailEnd/>
          </a:ln>
          <a:effectLst/>
        </p:spPr>
        <p:txBody>
          <a:bodyPr/>
          <a:lstStyle/>
          <a:p>
            <a:pPr marL="342900" indent="-342900">
              <a:spcBef>
                <a:spcPct val="20000"/>
              </a:spcBef>
            </a:pPr>
            <a:endParaRPr/>
          </a:p>
          <a:p>
            <a:pPr marL="342900" indent="-342900">
              <a:spcBef>
                <a:spcPct val="20000"/>
              </a:spcBef>
            </a:pPr>
            <a:endParaRPr/>
          </a:p>
        </p:txBody>
      </p:sp>
      <p:sp>
        <p:nvSpPr>
          <p:cNvPr id="4" name="Rectangle 3"/>
          <p:cNvSpPr/>
          <p:nvPr/>
        </p:nvSpPr>
        <p:spPr>
          <a:xfrm>
            <a:off x="381000" y="1600200"/>
            <a:ext cx="8458200" cy="4401205"/>
          </a:xfrm>
          <a:prstGeom prst="rect">
            <a:avLst/>
          </a:prstGeom>
        </p:spPr>
        <p:txBody>
          <a:bodyPr wrap="square">
            <a:spAutoFit/>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a:p>
        </p:txBody>
      </p:sp>
      <p:pic>
        <p:nvPicPr>
          <p:cNvPr id="5" name="Picture 4"/>
          <p:cNvPicPr>
            <a:picLocks noChangeAspect="1"/>
          </p:cNvPicPr>
          <p:nvPr/>
        </p:nvPicPr>
        <p:blipFill>
          <a:blip r:embed="rId2"/>
          <a:stretch>
            <a:fillRect/>
          </a:stretch>
        </p:blipFill>
        <p:spPr>
          <a:xfrm>
            <a:off x="1219200" y="838200"/>
            <a:ext cx="6553200" cy="5562600"/>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610" name="Rectangle 2"/>
          <p:cNvSpPr>
            <a:spLocks noGrp="1" noChangeArrowheads="1"/>
          </p:cNvSpPr>
          <p:nvPr>
            <p:ph type="title"/>
          </p:nvPr>
        </p:nvSpPr>
        <p:spPr>
          <a:xfrm>
            <a:off x="457200" y="274638"/>
            <a:ext cx="8229600" cy="563562"/>
          </a:xfrm>
        </p:spPr>
        <p:txBody>
          <a:bodyPr/>
          <a:lstStyle/>
          <a:p>
            <a:r>
              <a:rPr lang="en-US" sz="2800"/>
              <a:t>Stipulations</a:t>
            </a:r>
          </a:p>
        </p:txBody>
      </p:sp>
      <p:sp>
        <p:nvSpPr>
          <p:cNvPr id="324611" name="Rectangle 3"/>
          <p:cNvSpPr>
            <a:spLocks noGrp="1" noChangeArrowheads="1"/>
          </p:cNvSpPr>
          <p:nvPr>
            <p:ph sz="quarter" idx="1"/>
          </p:nvPr>
        </p:nvSpPr>
        <p:spPr>
          <a:xfrm>
            <a:off x="304800" y="1676400"/>
            <a:ext cx="8503920" cy="4572000"/>
          </a:xfrm>
        </p:spPr>
        <p:txBody>
          <a:bodyPr/>
          <a:lstStyle/>
          <a:p>
            <a:pPr>
              <a:buFontTx/>
              <a:buNone/>
            </a:pPr>
            <a:r>
              <a:rPr lang="en-US" dirty="0" smtClean="0"/>
              <a:t>   Factual</a:t>
            </a:r>
            <a:r>
              <a:rPr lang="en-US" dirty="0"/>
              <a:t>: an agreement between prosecution and defense on particular facts, eliminating the need for testimony.</a:t>
            </a:r>
          </a:p>
          <a:p>
            <a:pPr>
              <a:buFontTx/>
              <a:buNone/>
            </a:pPr>
            <a:endParaRPr lang="en-US" dirty="0"/>
          </a:p>
          <a:p>
            <a:pPr>
              <a:buFontTx/>
              <a:buNone/>
            </a:pPr>
            <a:r>
              <a:rPr lang="en-US" dirty="0" smtClean="0"/>
              <a:t>   Testimonial</a:t>
            </a:r>
            <a:r>
              <a:rPr lang="en-US" dirty="0"/>
              <a:t>: an agreement between prosecution and defense that a particular witness would testify in the manner stipulated, if called to the stand.</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418" name="Rectangle 2"/>
          <p:cNvSpPr>
            <a:spLocks noGrp="1" noChangeArrowheads="1"/>
          </p:cNvSpPr>
          <p:nvPr>
            <p:ph type="title"/>
          </p:nvPr>
        </p:nvSpPr>
        <p:spPr>
          <a:xfrm>
            <a:off x="457200" y="274638"/>
            <a:ext cx="8229600" cy="639762"/>
          </a:xfrm>
        </p:spPr>
        <p:txBody>
          <a:bodyPr/>
          <a:lstStyle/>
          <a:p>
            <a:r>
              <a:rPr lang="en-US" sz="2800" dirty="0"/>
              <a:t>Government Exhibit </a:t>
            </a:r>
            <a:r>
              <a:rPr lang="en-US" sz="2800" dirty="0" smtClean="0"/>
              <a:t>6</a:t>
            </a:r>
            <a:endParaRPr lang="en-US" sz="2800" dirty="0"/>
          </a:p>
        </p:txBody>
      </p:sp>
      <p:sp>
        <p:nvSpPr>
          <p:cNvPr id="316419" name="Rectangle 3"/>
          <p:cNvSpPr>
            <a:spLocks noGrp="1" noChangeArrowheads="1"/>
          </p:cNvSpPr>
          <p:nvPr>
            <p:ph type="body" sz="half" idx="1"/>
          </p:nvPr>
        </p:nvSpPr>
        <p:spPr>
          <a:xfrm>
            <a:off x="457200" y="1752600"/>
            <a:ext cx="8458200" cy="4754563"/>
          </a:xfrm>
        </p:spPr>
        <p:txBody>
          <a:bodyPr>
            <a:normAutofit lnSpcReduction="10000"/>
          </a:bodyPr>
          <a:lstStyle/>
          <a:p>
            <a:pPr>
              <a:lnSpc>
                <a:spcPct val="80000"/>
              </a:lnSpc>
              <a:buFontTx/>
              <a:buNone/>
            </a:pPr>
            <a:r>
              <a:rPr lang="en-US" sz="900" dirty="0"/>
              <a:t>DISCLAIMER: The following document is a fictionalized testimonial stipulation for the Black Hat 2003 Conference. The witness of the stipulation does not exist, nor was any evidence in this matter gathered. </a:t>
            </a:r>
          </a:p>
          <a:p>
            <a:pPr>
              <a:lnSpc>
                <a:spcPct val="80000"/>
              </a:lnSpc>
              <a:buFontTx/>
              <a:buNone/>
            </a:pPr>
            <a:endParaRPr lang="en-US" sz="900" dirty="0"/>
          </a:p>
          <a:p>
            <a:pPr>
              <a:lnSpc>
                <a:spcPct val="80000"/>
              </a:lnSpc>
              <a:buFontTx/>
              <a:buNone/>
            </a:pPr>
            <a:endParaRPr lang="en-US" sz="900" dirty="0"/>
          </a:p>
          <a:p>
            <a:pPr>
              <a:lnSpc>
                <a:spcPct val="80000"/>
              </a:lnSpc>
              <a:buFontTx/>
              <a:buNone/>
            </a:pPr>
            <a:endParaRPr lang="en-US" sz="900" dirty="0"/>
          </a:p>
          <a:p>
            <a:pPr>
              <a:lnSpc>
                <a:spcPct val="80000"/>
              </a:lnSpc>
              <a:buFontTx/>
              <a:buNone/>
            </a:pPr>
            <a:endParaRPr/>
          </a:p>
          <a:p>
            <a:pPr>
              <a:lnSpc>
                <a:spcPct val="80000"/>
              </a:lnSpc>
              <a:buFontTx/>
              <a:buNone/>
            </a:pPr>
            <a:endParaRPr/>
          </a:p>
          <a:p>
            <a:pPr>
              <a:lnSpc>
                <a:spcPct val="80000"/>
              </a:lnSpc>
              <a:buFontTx/>
              <a:buChar char="-"/>
            </a:pPr>
            <a:endParaRPr lang="en-US" sz="900" dirty="0"/>
          </a:p>
          <a:p>
            <a:pPr>
              <a:lnSpc>
                <a:spcPct val="80000"/>
              </a:lnSpc>
              <a:buFontTx/>
              <a:buChar char="-"/>
            </a:pPr>
            <a:endParaRPr lang="en-US" sz="900" dirty="0"/>
          </a:p>
          <a:p>
            <a:pPr>
              <a:lnSpc>
                <a:spcPct val="80000"/>
              </a:lnSpc>
              <a:buFontTx/>
              <a:buNone/>
            </a:pPr>
            <a:endParaRPr/>
          </a:p>
          <a:p>
            <a:pPr>
              <a:lnSpc>
                <a:spcPct val="80000"/>
              </a:lnSpc>
              <a:buFontTx/>
              <a:buNone/>
            </a:pPr>
            <a:r>
              <a:rPr lang="en-US" sz="1400" dirty="0"/>
              <a:t>IT IS HEREBY STIPULATED AND AGREED between the United States of America</a:t>
            </a:r>
            <a:r>
              <a:rPr lang="en-US" sz="1400" dirty="0" smtClean="0"/>
              <a:t>,, </a:t>
            </a:r>
            <a:r>
              <a:rPr lang="en-US" sz="1400" dirty="0"/>
              <a:t>Assistant United States Attorney</a:t>
            </a:r>
            <a:r>
              <a:rPr lang="en-US" sz="1400" dirty="0" smtClean="0"/>
              <a:t>, Paul Ohm </a:t>
            </a:r>
            <a:r>
              <a:rPr lang="en-US" sz="1400" dirty="0"/>
              <a:t>of counsel, and the defendant </a:t>
            </a:r>
            <a:r>
              <a:rPr lang="en-US" sz="1400" dirty="0" smtClean="0"/>
              <a:t>Simple </a:t>
            </a:r>
            <a:r>
              <a:rPr lang="en-US" sz="1400" dirty="0" err="1" smtClean="0"/>
              <a:t>Gnomad</a:t>
            </a:r>
            <a:r>
              <a:rPr lang="en-US" sz="1400" dirty="0" smtClean="0"/>
              <a:t>, </a:t>
            </a:r>
            <a:r>
              <a:rPr lang="en-US" sz="1400" dirty="0"/>
              <a:t>by his attorney </a:t>
            </a:r>
            <a:r>
              <a:rPr lang="en-US" sz="1400" dirty="0" smtClean="0"/>
              <a:t>Jennifer </a:t>
            </a:r>
            <a:r>
              <a:rPr lang="en-US" sz="1400" dirty="0" err="1" smtClean="0"/>
              <a:t>Granick</a:t>
            </a:r>
            <a:r>
              <a:rPr lang="en-US" sz="1400" dirty="0" smtClean="0"/>
              <a:t>, </a:t>
            </a:r>
            <a:r>
              <a:rPr lang="en-US" sz="1400" dirty="0"/>
              <a:t>Esq.:</a:t>
            </a:r>
          </a:p>
          <a:p>
            <a:pPr>
              <a:lnSpc>
                <a:spcPct val="80000"/>
              </a:lnSpc>
              <a:buFontTx/>
              <a:buNone/>
            </a:pPr>
            <a:endParaRPr lang="en-US" sz="1400" dirty="0"/>
          </a:p>
          <a:p>
            <a:pPr>
              <a:lnSpc>
                <a:spcPct val="80000"/>
              </a:lnSpc>
              <a:buFontTx/>
              <a:buNone/>
            </a:pPr>
            <a:r>
              <a:rPr lang="en-US" sz="1400" dirty="0"/>
              <a:t>If called as a witness, Gob </a:t>
            </a:r>
            <a:r>
              <a:rPr lang="en-US" sz="1400" dirty="0" err="1"/>
              <a:t>Bluth</a:t>
            </a:r>
            <a:r>
              <a:rPr lang="en-US" sz="1400" dirty="0"/>
              <a:t>, would testify as follows:</a:t>
            </a:r>
          </a:p>
          <a:p>
            <a:pPr>
              <a:lnSpc>
                <a:spcPct val="80000"/>
              </a:lnSpc>
              <a:buFontTx/>
              <a:buNone/>
            </a:pPr>
            <a:endParaRPr lang="en-US" sz="1400" dirty="0"/>
          </a:p>
          <a:p>
            <a:pPr>
              <a:lnSpc>
                <a:spcPct val="80000"/>
              </a:lnSpc>
              <a:buFontTx/>
              <a:buAutoNum type="arabicParenR"/>
            </a:pPr>
            <a:r>
              <a:rPr lang="en-US" sz="1400" dirty="0"/>
              <a:t>He’s the Policy Enforcement officer at </a:t>
            </a:r>
            <a:r>
              <a:rPr lang="en-US" sz="1400" dirty="0" err="1"/>
              <a:t>Bluth</a:t>
            </a:r>
            <a:r>
              <a:rPr lang="en-US" sz="1400" dirty="0"/>
              <a:t> Industries Internet Access division(bluth.com) which is located in Orange County, California.</a:t>
            </a:r>
          </a:p>
          <a:p>
            <a:pPr>
              <a:lnSpc>
                <a:spcPct val="80000"/>
              </a:lnSpc>
              <a:buFontTx/>
              <a:buAutoNum type="arabicParenR"/>
            </a:pPr>
            <a:r>
              <a:rPr lang="en-US" sz="1400" dirty="0"/>
              <a:t>bluth.com provides high speed internet access to the Maryland  area. Internet access is provided by Digital Subscriber Line (DSL) and Dialup-Connection. </a:t>
            </a:r>
          </a:p>
          <a:p>
            <a:pPr>
              <a:lnSpc>
                <a:spcPct val="80000"/>
              </a:lnSpc>
              <a:buFontTx/>
              <a:buAutoNum type="arabicParenR"/>
            </a:pPr>
            <a:r>
              <a:rPr lang="en-US" sz="1400" dirty="0"/>
              <a:t>When a subscriber connects to the bluth.com backbone, the subscriber is provided with an Internet Protocol (IP) address that is unique to the subscriber during their session </a:t>
            </a:r>
          </a:p>
          <a:p>
            <a:pPr>
              <a:lnSpc>
                <a:spcPct val="80000"/>
              </a:lnSpc>
              <a:buFontTx/>
              <a:buAutoNum type="arabicParenR"/>
            </a:pPr>
            <a:r>
              <a:rPr lang="en-US" sz="1400" dirty="0"/>
              <a:t>bluth.com is assigned the Class B address 66.137.0.0 and 63.214.247.170 by the American Registry of Internet Numbers (ARIN) to provide IP addresses for its customers.</a:t>
            </a:r>
          </a:p>
          <a:p>
            <a:pPr>
              <a:lnSpc>
                <a:spcPct val="80000"/>
              </a:lnSpc>
              <a:buFontTx/>
              <a:buNone/>
            </a:pPr>
            <a:endParaRPr lang="en-US" sz="1400" dirty="0"/>
          </a:p>
        </p:txBody>
      </p:sp>
      <p:graphicFrame>
        <p:nvGraphicFramePr>
          <p:cNvPr id="316420" name="Group 4"/>
          <p:cNvGraphicFramePr>
            <a:graphicFrameLocks noGrp="1"/>
          </p:cNvGraphicFramePr>
          <p:nvPr>
            <p:ph sz="half" idx="2"/>
          </p:nvPr>
        </p:nvGraphicFramePr>
        <p:xfrm>
          <a:off x="685800" y="2133600"/>
          <a:ext cx="2362200" cy="932688"/>
        </p:xfrm>
        <a:graphic>
          <a:graphicData uri="http://schemas.openxmlformats.org/drawingml/2006/table">
            <a:tbl>
              <a:tblPr/>
              <a:tblGrid>
                <a:gridCol w="2362200"/>
              </a:tblGrid>
              <a:tr h="609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charset="0"/>
                        </a:rPr>
                        <a:t>UNITED STATES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charset="0"/>
                        </a:rPr>
                        <a:t>                  -v-</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charset="0"/>
                        </a:rPr>
                        <a:t>SIMPLE GNOMAD,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charset="0"/>
                        </a:rPr>
                        <a:t>          Defendant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466" name="Rectangle 2"/>
          <p:cNvSpPr>
            <a:spLocks noGrp="1" noChangeArrowheads="1"/>
          </p:cNvSpPr>
          <p:nvPr>
            <p:ph type="title"/>
          </p:nvPr>
        </p:nvSpPr>
        <p:spPr>
          <a:xfrm>
            <a:off x="457200" y="152400"/>
            <a:ext cx="8305800" cy="381000"/>
          </a:xfrm>
        </p:spPr>
        <p:txBody>
          <a:bodyPr>
            <a:normAutofit fontScale="90000"/>
          </a:bodyPr>
          <a:lstStyle/>
          <a:p>
            <a:r>
              <a:rPr lang="en-US" sz="2800" dirty="0"/>
              <a:t>Government Exhibit </a:t>
            </a:r>
            <a:r>
              <a:rPr lang="en-US" sz="2800" dirty="0" smtClean="0"/>
              <a:t>6 (cont’d)</a:t>
            </a:r>
            <a:endParaRPr lang="en-US" sz="2800" dirty="0"/>
          </a:p>
        </p:txBody>
      </p:sp>
      <p:sp>
        <p:nvSpPr>
          <p:cNvPr id="318467" name="Rectangle 3"/>
          <p:cNvSpPr>
            <a:spLocks noGrp="1" noChangeArrowheads="1"/>
          </p:cNvSpPr>
          <p:nvPr>
            <p:ph sz="quarter" idx="1"/>
          </p:nvPr>
        </p:nvSpPr>
        <p:spPr>
          <a:xfrm>
            <a:off x="228600" y="1371600"/>
            <a:ext cx="8458200" cy="4800600"/>
          </a:xfrm>
        </p:spPr>
        <p:txBody>
          <a:bodyPr/>
          <a:lstStyle/>
          <a:p>
            <a:pPr marL="609600" indent="-609600">
              <a:lnSpc>
                <a:spcPct val="80000"/>
              </a:lnSpc>
              <a:buFontTx/>
              <a:buNone/>
            </a:pPr>
            <a:endParaRPr lang="en-US" sz="1400" dirty="0"/>
          </a:p>
          <a:p>
            <a:pPr marL="609600" indent="-609600">
              <a:lnSpc>
                <a:spcPct val="80000"/>
              </a:lnSpc>
              <a:buFontTx/>
              <a:buNone/>
            </a:pPr>
            <a:endParaRPr lang="en-US" sz="1400" dirty="0"/>
          </a:p>
          <a:p>
            <a:pPr marL="609600" indent="-609600">
              <a:lnSpc>
                <a:spcPct val="80000"/>
              </a:lnSpc>
              <a:buFont typeface="+mj-lt"/>
              <a:buAutoNum type="arabicParenR" startAt="5"/>
            </a:pPr>
            <a:r>
              <a:rPr lang="en-US" sz="1400" dirty="0"/>
              <a:t>Mr. </a:t>
            </a:r>
            <a:r>
              <a:rPr lang="en-US" sz="1400" dirty="0" err="1"/>
              <a:t>Bluth</a:t>
            </a:r>
            <a:r>
              <a:rPr lang="en-US" sz="1400" dirty="0"/>
              <a:t> has reviewed the business records maintained by bluth.com for </a:t>
            </a:r>
            <a:r>
              <a:rPr lang="en-US" sz="1400" dirty="0" smtClean="0"/>
              <a:t>July 1st– August 31st, 2008 </a:t>
            </a:r>
            <a:r>
              <a:rPr lang="en-US" sz="1400" dirty="0"/>
              <a:t>and determined that IP address 66.137.228.186 was assigned to the computer owned by </a:t>
            </a:r>
            <a:r>
              <a:rPr lang="en-US" sz="1400" dirty="0" smtClean="0"/>
              <a:t>L33t Coffee and Tea, </a:t>
            </a:r>
            <a:r>
              <a:rPr lang="en-US" sz="1400" dirty="0"/>
              <a:t>1445 West End Ave, Burbank, </a:t>
            </a:r>
            <a:r>
              <a:rPr lang="en-US" sz="1400" dirty="0" smtClean="0"/>
              <a:t>CA</a:t>
            </a:r>
            <a:endParaRPr lang="en-US" sz="1400" dirty="0"/>
          </a:p>
          <a:p>
            <a:pPr marL="609600" indent="-609600">
              <a:lnSpc>
                <a:spcPct val="80000"/>
              </a:lnSpc>
              <a:buFontTx/>
              <a:buAutoNum type="arabicParenR" startAt="5"/>
            </a:pPr>
            <a:r>
              <a:rPr lang="en-US" sz="1400" dirty="0"/>
              <a:t>Mr. </a:t>
            </a:r>
            <a:r>
              <a:rPr lang="en-US" sz="1400" dirty="0" err="1"/>
              <a:t>Bluth</a:t>
            </a:r>
            <a:r>
              <a:rPr lang="en-US" sz="1400" dirty="0"/>
              <a:t> has reviewed the business records maintained by bluth.com for </a:t>
            </a:r>
            <a:r>
              <a:rPr lang="en-US" sz="1400" dirty="0" smtClean="0"/>
              <a:t>July 1st </a:t>
            </a:r>
            <a:r>
              <a:rPr lang="en-US" sz="1400" dirty="0"/>
              <a:t>– </a:t>
            </a:r>
            <a:r>
              <a:rPr lang="en-US" sz="1400" dirty="0" smtClean="0"/>
              <a:t>August 31st, 2007 </a:t>
            </a:r>
            <a:r>
              <a:rPr lang="en-US" sz="1400" dirty="0"/>
              <a:t>and determined that the above IP address were active during those times. </a:t>
            </a:r>
          </a:p>
          <a:p>
            <a:pPr marL="609600" indent="-609600">
              <a:lnSpc>
                <a:spcPct val="80000"/>
              </a:lnSpc>
              <a:buFontTx/>
              <a:buNone/>
            </a:pPr>
            <a:endParaRPr lang="en-US" sz="1600" dirty="0"/>
          </a:p>
          <a:p>
            <a:pPr marL="609600" indent="-609600">
              <a:lnSpc>
                <a:spcPct val="80000"/>
              </a:lnSpc>
              <a:buFontTx/>
              <a:buAutoNum type="arabicParenR" startAt="4"/>
            </a:pPr>
            <a:endParaRPr lang="en-US" sz="1200" dirty="0"/>
          </a:p>
          <a:p>
            <a:pPr marL="609600" indent="-609600">
              <a:lnSpc>
                <a:spcPct val="80000"/>
              </a:lnSpc>
              <a:buFontTx/>
              <a:buNone/>
            </a:pPr>
            <a:endParaRPr lang="en-US" sz="1200" dirty="0"/>
          </a:p>
          <a:p>
            <a:pPr marL="609600" indent="-609600">
              <a:lnSpc>
                <a:spcPct val="80000"/>
              </a:lnSpc>
              <a:buFontTx/>
              <a:buNone/>
            </a:pPr>
            <a:r>
              <a:rPr lang="en-US" sz="1800" dirty="0"/>
              <a:t>IT IS FURTHER STIPULATED AND AGREED that this stipulation may be received in evidence as a Government exhibit at trial.</a:t>
            </a:r>
          </a:p>
          <a:p>
            <a:pPr marL="609600" indent="-609600">
              <a:lnSpc>
                <a:spcPct val="80000"/>
              </a:lnSpc>
              <a:buFontTx/>
              <a:buNone/>
            </a:pPr>
            <a:endParaRPr lang="en-US" sz="1800" dirty="0"/>
          </a:p>
          <a:p>
            <a:pPr marL="609600" indent="-609600">
              <a:lnSpc>
                <a:spcPct val="80000"/>
              </a:lnSpc>
              <a:buFontTx/>
              <a:buNone/>
            </a:pPr>
            <a:endParaRPr lang="en-US" sz="1400" dirty="0"/>
          </a:p>
          <a:p>
            <a:pPr marL="609600" indent="-609600">
              <a:lnSpc>
                <a:spcPct val="80000"/>
              </a:lnSpc>
              <a:buFontTx/>
              <a:buNone/>
            </a:pPr>
            <a:endParaRPr lang="en-US" sz="1400" dirty="0"/>
          </a:p>
          <a:p>
            <a:pPr marL="609600" indent="-609600">
              <a:lnSpc>
                <a:spcPct val="80000"/>
              </a:lnSpc>
              <a:buFontTx/>
              <a:buNone/>
            </a:pPr>
            <a:r>
              <a:rPr lang="en-US" sz="1400" dirty="0"/>
              <a:t>Dated: </a:t>
            </a:r>
            <a:r>
              <a:rPr lang="en-US" sz="1400" dirty="0" smtClean="0"/>
              <a:t>August </a:t>
            </a:r>
            <a:r>
              <a:rPr lang="en-US" sz="1400" dirty="0"/>
              <a:t>1, </a:t>
            </a:r>
            <a:r>
              <a:rPr lang="en-US" sz="1400" dirty="0" smtClean="0"/>
              <a:t>2008</a:t>
            </a:r>
            <a:endParaRPr lang="en-US" sz="1400" dirty="0"/>
          </a:p>
          <a:p>
            <a:pPr marL="609600" indent="-609600">
              <a:lnSpc>
                <a:spcPct val="80000"/>
              </a:lnSpc>
              <a:buFontTx/>
              <a:buNone/>
            </a:pPr>
            <a:r>
              <a:rPr lang="en-US" sz="1400" dirty="0"/>
              <a:t>					By:____________________________</a:t>
            </a:r>
          </a:p>
          <a:p>
            <a:pPr marL="609600" indent="-609600">
              <a:lnSpc>
                <a:spcPct val="80000"/>
              </a:lnSpc>
              <a:buFontTx/>
              <a:buNone/>
            </a:pPr>
            <a:r>
              <a:rPr lang="en-US" sz="1400" dirty="0" smtClean="0"/>
              <a:t>Paul Ohm</a:t>
            </a:r>
            <a:endParaRPr lang="en-US" sz="1400" dirty="0"/>
          </a:p>
          <a:p>
            <a:pPr marL="609600" indent="-609600">
              <a:lnSpc>
                <a:spcPct val="80000"/>
              </a:lnSpc>
              <a:buFontTx/>
              <a:buNone/>
            </a:pPr>
            <a:r>
              <a:rPr lang="en-US" sz="1400" dirty="0"/>
              <a:t>					     Assistant United States Attorney</a:t>
            </a:r>
          </a:p>
          <a:p>
            <a:pPr marL="609600" indent="-609600">
              <a:lnSpc>
                <a:spcPct val="80000"/>
              </a:lnSpc>
              <a:buFontTx/>
              <a:buNone/>
            </a:pPr>
            <a:r>
              <a:rPr lang="en-US" sz="1400" dirty="0"/>
              <a:t>By: ___________________________ </a:t>
            </a:r>
          </a:p>
          <a:p>
            <a:pPr marL="609600" indent="-609600">
              <a:lnSpc>
                <a:spcPct val="80000"/>
              </a:lnSpc>
              <a:buFontTx/>
              <a:buNone/>
            </a:pPr>
            <a:r>
              <a:rPr lang="en-US" sz="1400" dirty="0" smtClean="0"/>
              <a:t>JENNIFER GRANICK, </a:t>
            </a:r>
            <a:r>
              <a:rPr lang="en-US" sz="1400" dirty="0"/>
              <a:t>ESQ.</a:t>
            </a:r>
            <a:endParaRPr lang="en-US" sz="1400" i="1" dirty="0"/>
          </a:p>
          <a:p>
            <a:pPr marL="609600" indent="-609600">
              <a:lnSpc>
                <a:spcPct val="80000"/>
              </a:lnSpc>
              <a:buFontTx/>
              <a:buNone/>
            </a:pPr>
            <a:r>
              <a:rPr lang="en-US" sz="1400" i="1" dirty="0"/>
              <a:t>     Attorney for</a:t>
            </a:r>
            <a:r>
              <a:rPr lang="en-US" sz="1400" dirty="0" smtClean="0"/>
              <a:t>Simple </a:t>
            </a:r>
            <a:r>
              <a:rPr lang="en-US" sz="1400" dirty="0" err="1" smtClean="0"/>
              <a:t>Gnomad</a:t>
            </a:r>
            <a:endParaRPr lang="en-US" sz="14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466" name="Rectangle 2"/>
          <p:cNvSpPr>
            <a:spLocks noGrp="1" noChangeArrowheads="1"/>
          </p:cNvSpPr>
          <p:nvPr>
            <p:ph type="title"/>
          </p:nvPr>
        </p:nvSpPr>
        <p:spPr>
          <a:xfrm>
            <a:off x="457200" y="152400"/>
            <a:ext cx="8305800" cy="381000"/>
          </a:xfrm>
        </p:spPr>
        <p:txBody>
          <a:bodyPr>
            <a:normAutofit fontScale="90000"/>
          </a:bodyPr>
          <a:lstStyle/>
          <a:p>
            <a:r>
              <a:rPr lang="en-US" sz="2800" dirty="0"/>
              <a:t>Government Exhibit </a:t>
            </a:r>
            <a:r>
              <a:rPr lang="en-US" sz="2800" dirty="0" smtClean="0"/>
              <a:t>7 </a:t>
            </a:r>
            <a:endParaRPr lang="en-US" sz="2800" dirty="0"/>
          </a:p>
        </p:txBody>
      </p:sp>
      <p:sp>
        <p:nvSpPr>
          <p:cNvPr id="318467" name="Rectangle 3"/>
          <p:cNvSpPr>
            <a:spLocks noGrp="1" noChangeArrowheads="1"/>
          </p:cNvSpPr>
          <p:nvPr>
            <p:ph sz="quarter" idx="1"/>
          </p:nvPr>
        </p:nvSpPr>
        <p:spPr>
          <a:xfrm>
            <a:off x="228600" y="1371600"/>
            <a:ext cx="8458200" cy="4800600"/>
          </a:xfrm>
        </p:spPr>
        <p:txBody>
          <a:bodyPr/>
          <a:lstStyle/>
          <a:p>
            <a:pPr marL="609600" indent="-609600">
              <a:lnSpc>
                <a:spcPct val="80000"/>
              </a:lnSpc>
              <a:buFontTx/>
              <a:buNone/>
            </a:pPr>
            <a:endParaRPr lang="en-US" sz="1400" dirty="0"/>
          </a:p>
          <a:p>
            <a:pPr marL="609600" indent="-609600">
              <a:lnSpc>
                <a:spcPct val="80000"/>
              </a:lnSpc>
              <a:buFontTx/>
              <a:buNone/>
            </a:pPr>
            <a:endParaRPr lang="en-US" sz="1400" dirty="0"/>
          </a:p>
        </p:txBody>
      </p:sp>
      <p:pic>
        <p:nvPicPr>
          <p:cNvPr id="4" name="Picture 3" descr="dude.jpg"/>
          <p:cNvPicPr>
            <a:picLocks noChangeAspect="1"/>
          </p:cNvPicPr>
          <p:nvPr/>
        </p:nvPicPr>
        <p:blipFill>
          <a:blip r:embed="rId3"/>
          <a:stretch>
            <a:fillRect/>
          </a:stretch>
        </p:blipFill>
        <p:spPr>
          <a:xfrm>
            <a:off x="2590800" y="1828800"/>
            <a:ext cx="3937000" cy="4051300"/>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4" name="Rectangle 2"/>
          <p:cNvSpPr>
            <a:spLocks noGrp="1" noChangeArrowheads="1"/>
          </p:cNvSpPr>
          <p:nvPr>
            <p:ph type="title"/>
          </p:nvPr>
        </p:nvSpPr>
        <p:spPr>
          <a:xfrm>
            <a:off x="457200" y="274638"/>
            <a:ext cx="8229600" cy="715962"/>
          </a:xfrm>
        </p:spPr>
        <p:txBody>
          <a:bodyPr/>
          <a:lstStyle/>
          <a:p>
            <a:r>
              <a:rPr lang="en-US" sz="2800"/>
              <a:t>Prosecution Witness 2</a:t>
            </a:r>
          </a:p>
        </p:txBody>
      </p:sp>
      <p:sp>
        <p:nvSpPr>
          <p:cNvPr id="259075" name="Rectangle 3"/>
          <p:cNvSpPr>
            <a:spLocks noGrp="1" noChangeArrowheads="1"/>
          </p:cNvSpPr>
          <p:nvPr>
            <p:ph sz="quarter" idx="1"/>
          </p:nvPr>
        </p:nvSpPr>
        <p:spPr/>
        <p:txBody>
          <a:bodyPr/>
          <a:lstStyle/>
          <a:p>
            <a:pPr>
              <a:buFontTx/>
              <a:buNone/>
            </a:pPr>
            <a:endParaRPr lang="en-US" dirty="0"/>
          </a:p>
          <a:p>
            <a:pPr>
              <a:buFontTx/>
              <a:buNone/>
            </a:pPr>
            <a:r>
              <a:rPr lang="en-US" dirty="0" smtClean="0"/>
              <a:t>   Simon Ross </a:t>
            </a:r>
            <a:r>
              <a:rPr lang="en-US" dirty="0"/>
              <a:t>is the </a:t>
            </a:r>
            <a:r>
              <a:rPr lang="en-US" dirty="0" smtClean="0"/>
              <a:t>journalist who purportedly witnessed the break-in of </a:t>
            </a:r>
            <a:r>
              <a:rPr lang="en-US" dirty="0" err="1" smtClean="0"/>
              <a:t>MyFace</a:t>
            </a:r>
            <a:r>
              <a:rPr lang="en-US" dirty="0" smtClean="0"/>
              <a:t>. He has been subpoenaed by the prosecution to identify his source.</a:t>
            </a:r>
            <a:endParaRPr lang="en-US" dirty="0"/>
          </a:p>
          <a:p>
            <a:pPr>
              <a:buFontTx/>
              <a:buNone/>
            </a:pPr>
            <a:endParaRPr lang="en-US" dirty="0"/>
          </a:p>
          <a:p>
            <a:pPr>
              <a:buFontTx/>
              <a:buNone/>
            </a:pPr>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2" name="Rectangle 2"/>
          <p:cNvSpPr>
            <a:spLocks noGrp="1" noChangeArrowheads="1"/>
          </p:cNvSpPr>
          <p:nvPr>
            <p:ph type="title"/>
          </p:nvPr>
        </p:nvSpPr>
        <p:spPr>
          <a:xfrm>
            <a:off x="457200" y="274638"/>
            <a:ext cx="8229600" cy="715962"/>
          </a:xfrm>
        </p:spPr>
        <p:txBody>
          <a:bodyPr/>
          <a:lstStyle/>
          <a:p>
            <a:r>
              <a:rPr lang="en-US" sz="2800"/>
              <a:t>Evidence Suppression</a:t>
            </a:r>
            <a:endParaRPr lang="en-US"/>
          </a:p>
        </p:txBody>
      </p:sp>
      <p:sp>
        <p:nvSpPr>
          <p:cNvPr id="307203" name="Rectangle 3"/>
          <p:cNvSpPr>
            <a:spLocks noGrp="1" noChangeArrowheads="1"/>
          </p:cNvSpPr>
          <p:nvPr>
            <p:ph sz="quarter" idx="1"/>
          </p:nvPr>
        </p:nvSpPr>
        <p:spPr/>
        <p:txBody>
          <a:bodyPr>
            <a:normAutofit/>
          </a:bodyPr>
          <a:lstStyle/>
          <a:p>
            <a:pPr>
              <a:buFontTx/>
              <a:buNone/>
            </a:pPr>
            <a:endParaRPr lang="en-US" dirty="0"/>
          </a:p>
          <a:p>
            <a:pPr>
              <a:buNone/>
            </a:pPr>
            <a:r>
              <a:rPr lang="en-US" sz="2800" dirty="0" smtClean="0"/>
              <a:t>   Defense Argument - </a:t>
            </a:r>
            <a:r>
              <a:rPr lang="en-US" sz="2800" dirty="0" err="1" smtClean="0"/>
              <a:t>Opsahl</a:t>
            </a:r>
            <a:r>
              <a:rPr lang="en-US" sz="2800" dirty="0" smtClean="0"/>
              <a:t> claims journalist source privilege for the IP address, the fact of the meeting at the coffee shop and what was said and done there.</a:t>
            </a:r>
            <a:endParaRPr lang="en-US" sz="2800" dirty="0"/>
          </a:p>
          <a:p>
            <a:endParaRPr lang="en-US" sz="2800" dirty="0"/>
          </a:p>
          <a:p>
            <a:pPr>
              <a:buFontTx/>
              <a:buNone/>
            </a:pPr>
            <a:endParaRPr lang="en-US" sz="2800" dirty="0"/>
          </a:p>
          <a:p>
            <a:pPr>
              <a:buFontTx/>
              <a:buNone/>
            </a:pPr>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2" name="Rectangle 2"/>
          <p:cNvSpPr>
            <a:spLocks noGrp="1" noChangeArrowheads="1"/>
          </p:cNvSpPr>
          <p:nvPr>
            <p:ph type="title"/>
          </p:nvPr>
        </p:nvSpPr>
        <p:spPr>
          <a:xfrm>
            <a:off x="457200" y="274638"/>
            <a:ext cx="8229600" cy="715962"/>
          </a:xfrm>
        </p:spPr>
        <p:txBody>
          <a:bodyPr/>
          <a:lstStyle/>
          <a:p>
            <a:r>
              <a:rPr lang="en-US" sz="2800" dirty="0"/>
              <a:t>Evidence </a:t>
            </a:r>
            <a:r>
              <a:rPr lang="en-US" sz="2800" dirty="0" smtClean="0"/>
              <a:t>Suppression (cont’d)</a:t>
            </a:r>
            <a:endParaRPr lang="en-US" dirty="0"/>
          </a:p>
        </p:txBody>
      </p:sp>
      <p:sp>
        <p:nvSpPr>
          <p:cNvPr id="307203" name="Rectangle 3"/>
          <p:cNvSpPr>
            <a:spLocks noGrp="1" noChangeArrowheads="1"/>
          </p:cNvSpPr>
          <p:nvPr>
            <p:ph sz="quarter" idx="1"/>
          </p:nvPr>
        </p:nvSpPr>
        <p:spPr/>
        <p:txBody>
          <a:bodyPr>
            <a:normAutofit fontScale="92500" lnSpcReduction="10000"/>
          </a:bodyPr>
          <a:lstStyle/>
          <a:p>
            <a:pPr>
              <a:buFontTx/>
              <a:buNone/>
            </a:pPr>
            <a:endParaRPr lang="en-US" dirty="0"/>
          </a:p>
          <a:p>
            <a:r>
              <a:rPr lang="en-US" sz="2800" dirty="0" smtClean="0"/>
              <a:t>Prosecution argument - Ohm argues that the source privilege does not apply here because it is a criminal case and because the journalist is a percipient witness to the defendant's presence at the scene of the crime, and possibly also the crime.  For the meet, prosecution argues that "the privilege does not extend to personal observations made by the reporter when those observations are made in public places," and that the coffee shop was a public place, citing </a:t>
            </a:r>
            <a:r>
              <a:rPr lang="en-US" sz="2800" dirty="0" err="1" smtClean="0"/>
              <a:t>Kaiyala</a:t>
            </a:r>
            <a:r>
              <a:rPr lang="en-US" sz="2800" dirty="0" smtClean="0"/>
              <a:t> v. City of Seattle, 1992 U.S. Dist. LEXIS 15461 (W.D. Wash. 1992).</a:t>
            </a:r>
          </a:p>
          <a:p>
            <a:endParaRPr lang="en-US" sz="2800" dirty="0"/>
          </a:p>
          <a:p>
            <a:pPr>
              <a:buFontTx/>
              <a:buNone/>
            </a:pPr>
            <a:endParaRPr lang="en-US" sz="2800" dirty="0"/>
          </a:p>
          <a:p>
            <a:pPr>
              <a:buFontTx/>
              <a:buNone/>
            </a:pPr>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2" name="Rectangle 2"/>
          <p:cNvSpPr>
            <a:spLocks noGrp="1" noChangeArrowheads="1"/>
          </p:cNvSpPr>
          <p:nvPr>
            <p:ph type="title"/>
          </p:nvPr>
        </p:nvSpPr>
        <p:spPr>
          <a:xfrm>
            <a:off x="457200" y="274638"/>
            <a:ext cx="8229600" cy="715962"/>
          </a:xfrm>
        </p:spPr>
        <p:txBody>
          <a:bodyPr/>
          <a:lstStyle/>
          <a:p>
            <a:r>
              <a:rPr lang="en-US" sz="2800" dirty="0"/>
              <a:t>Evidence </a:t>
            </a:r>
            <a:r>
              <a:rPr lang="en-US" sz="2800" dirty="0" smtClean="0"/>
              <a:t>Suppression (cont’d)</a:t>
            </a:r>
            <a:endParaRPr lang="en-US" dirty="0"/>
          </a:p>
        </p:txBody>
      </p:sp>
      <p:sp>
        <p:nvSpPr>
          <p:cNvPr id="307203" name="Rectangle 3"/>
          <p:cNvSpPr>
            <a:spLocks noGrp="1" noChangeArrowheads="1"/>
          </p:cNvSpPr>
          <p:nvPr>
            <p:ph sz="quarter" idx="1"/>
          </p:nvPr>
        </p:nvSpPr>
        <p:spPr/>
        <p:txBody>
          <a:bodyPr>
            <a:normAutofit/>
          </a:bodyPr>
          <a:lstStyle/>
          <a:p>
            <a:pPr>
              <a:buFontTx/>
              <a:buNone/>
            </a:pPr>
            <a:endParaRPr lang="en-US" dirty="0"/>
          </a:p>
          <a:p>
            <a:pPr>
              <a:buNone/>
            </a:pPr>
            <a:r>
              <a:rPr lang="en-US" sz="2400" dirty="0" smtClean="0"/>
              <a:t>    Defense Rebuttal - </a:t>
            </a:r>
            <a:r>
              <a:rPr lang="en-US" sz="2400" dirty="0" err="1" smtClean="0"/>
              <a:t>Opsahl</a:t>
            </a:r>
            <a:r>
              <a:rPr lang="en-US" sz="2400" dirty="0" smtClean="0"/>
              <a:t> points out that the government must show necessity to get the information, arguing that this Circuit follows Justice Powell's concurrence in </a:t>
            </a:r>
            <a:r>
              <a:rPr lang="en-US" sz="2400" dirty="0" err="1" smtClean="0"/>
              <a:t>Branzburg</a:t>
            </a:r>
            <a:r>
              <a:rPr lang="en-US" sz="2400" dirty="0" smtClean="0"/>
              <a:t> v. Hayes, 408 U.S. 665 (1972), balancing First Amendment privilege and the government's need for disclosure in light of the surrounding facts and a balance struck to determine where lies the paramount interest.   </a:t>
            </a:r>
          </a:p>
          <a:p>
            <a:endParaRPr lang="en-US" sz="2800" dirty="0"/>
          </a:p>
          <a:p>
            <a:pPr>
              <a:buFontTx/>
              <a:buNone/>
            </a:pPr>
            <a:endParaRPr lang="en-US" sz="2800" dirty="0"/>
          </a:p>
          <a:p>
            <a:pPr>
              <a:buFontTx/>
              <a:buNone/>
            </a:pPr>
            <a:endParaRPr 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2" name="Rectangle 2"/>
          <p:cNvSpPr>
            <a:spLocks noGrp="1" noChangeArrowheads="1"/>
          </p:cNvSpPr>
          <p:nvPr>
            <p:ph type="title"/>
          </p:nvPr>
        </p:nvSpPr>
        <p:spPr>
          <a:xfrm>
            <a:off x="457200" y="274638"/>
            <a:ext cx="8229600" cy="715962"/>
          </a:xfrm>
        </p:spPr>
        <p:txBody>
          <a:bodyPr/>
          <a:lstStyle/>
          <a:p>
            <a:r>
              <a:rPr lang="en-US" sz="2800" dirty="0"/>
              <a:t>Evidence </a:t>
            </a:r>
            <a:r>
              <a:rPr lang="en-US" sz="2800" dirty="0" smtClean="0"/>
              <a:t>Suppression (cont’d)</a:t>
            </a:r>
            <a:endParaRPr lang="en-US" dirty="0"/>
          </a:p>
        </p:txBody>
      </p:sp>
      <p:sp>
        <p:nvSpPr>
          <p:cNvPr id="307203" name="Rectangle 3"/>
          <p:cNvSpPr>
            <a:spLocks noGrp="1" noChangeArrowheads="1"/>
          </p:cNvSpPr>
          <p:nvPr>
            <p:ph sz="quarter" idx="1"/>
          </p:nvPr>
        </p:nvSpPr>
        <p:spPr/>
        <p:txBody>
          <a:bodyPr>
            <a:normAutofit/>
          </a:bodyPr>
          <a:lstStyle/>
          <a:p>
            <a:pPr>
              <a:buFontTx/>
              <a:buNone/>
            </a:pPr>
            <a:endParaRPr lang="en-US" dirty="0"/>
          </a:p>
          <a:p>
            <a:pPr>
              <a:buNone/>
            </a:pPr>
            <a:r>
              <a:rPr lang="en-US" sz="2400" dirty="0" smtClean="0"/>
              <a:t>   Under this test, the government must show that it had exhausted other means of obtaining the information and that the information sought went to the heart of an element of the underlying claims.  In addition, </a:t>
            </a:r>
            <a:r>
              <a:rPr lang="en-US" sz="2400" dirty="0" err="1" smtClean="0"/>
              <a:t>Opsahl</a:t>
            </a:r>
            <a:r>
              <a:rPr lang="en-US" sz="2400" dirty="0" smtClean="0"/>
              <a:t> notes that </a:t>
            </a:r>
            <a:r>
              <a:rPr lang="en-US" sz="2400" dirty="0" err="1" smtClean="0"/>
              <a:t>Kaiyala</a:t>
            </a:r>
            <a:r>
              <a:rPr lang="en-US" sz="2400" dirty="0" smtClean="0"/>
              <a:t> reserved that question of whether the "observations in a public place" rule extends to observations made within the context of an interview, as opposed to a reporter at a public event or on the street, and suggests that it should not be extended.</a:t>
            </a:r>
          </a:p>
          <a:p>
            <a:endParaRPr lang="en-US" sz="2800" dirty="0" smtClean="0"/>
          </a:p>
          <a:p>
            <a:pPr>
              <a:buFontTx/>
              <a:buNone/>
            </a:pPr>
            <a:endParaRPr lang="en-US" sz="2800" dirty="0"/>
          </a:p>
          <a:p>
            <a:pPr>
              <a:buFontTx/>
              <a:buNone/>
            </a:pPr>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2" name="Rectangle 2"/>
          <p:cNvSpPr>
            <a:spLocks noGrp="1" noChangeArrowheads="1"/>
          </p:cNvSpPr>
          <p:nvPr>
            <p:ph type="title"/>
          </p:nvPr>
        </p:nvSpPr>
        <p:spPr>
          <a:xfrm>
            <a:off x="457200" y="274638"/>
            <a:ext cx="8229600" cy="715962"/>
          </a:xfrm>
        </p:spPr>
        <p:txBody>
          <a:bodyPr/>
          <a:lstStyle/>
          <a:p>
            <a:r>
              <a:rPr lang="en-US" sz="2800" dirty="0"/>
              <a:t>Evidence </a:t>
            </a:r>
            <a:r>
              <a:rPr lang="en-US" sz="2800" dirty="0" smtClean="0"/>
              <a:t>Suppression (cont’d)</a:t>
            </a:r>
            <a:endParaRPr lang="en-US" dirty="0"/>
          </a:p>
        </p:txBody>
      </p:sp>
      <p:sp>
        <p:nvSpPr>
          <p:cNvPr id="307203" name="Rectangle 3"/>
          <p:cNvSpPr>
            <a:spLocks noGrp="1" noChangeArrowheads="1"/>
          </p:cNvSpPr>
          <p:nvPr>
            <p:ph sz="quarter" idx="1"/>
          </p:nvPr>
        </p:nvSpPr>
        <p:spPr/>
        <p:txBody>
          <a:bodyPr>
            <a:normAutofit/>
          </a:bodyPr>
          <a:lstStyle/>
          <a:p>
            <a:pPr>
              <a:buFontTx/>
              <a:buNone/>
            </a:pPr>
            <a:endParaRPr lang="en-US" dirty="0"/>
          </a:p>
          <a:p>
            <a:pPr>
              <a:buNone/>
            </a:pPr>
            <a:r>
              <a:rPr lang="en-US" sz="2400" dirty="0" smtClean="0"/>
              <a:t>    Prosecution Rebuttal - Ohm rebuts that the information is all necessary for the heart of the claims. The IP information is needed to show that the blog post was made from the same IP as the hack.  The details of the meet is necessary to place the defendant at the coffee shop at the time of the hack, and to prove defendant conducted the hack from</a:t>
            </a:r>
            <a:endParaRPr lang="en-US" sz="2800" dirty="0"/>
          </a:p>
          <a:p>
            <a:pPr>
              <a:buFontTx/>
              <a:buNone/>
            </a:pPr>
            <a:endParaRPr lang="en-US" sz="2800" dirty="0"/>
          </a:p>
          <a:p>
            <a:pPr>
              <a:buFontTx/>
              <a:buNone/>
            </a:pPr>
            <a:endParaRPr 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2" name="Rectangle 2"/>
          <p:cNvSpPr>
            <a:spLocks noGrp="1" noChangeArrowheads="1"/>
          </p:cNvSpPr>
          <p:nvPr>
            <p:ph type="title"/>
          </p:nvPr>
        </p:nvSpPr>
        <p:spPr>
          <a:xfrm>
            <a:off x="457200" y="274638"/>
            <a:ext cx="8229600" cy="715962"/>
          </a:xfrm>
        </p:spPr>
        <p:txBody>
          <a:bodyPr/>
          <a:lstStyle/>
          <a:p>
            <a:r>
              <a:rPr lang="en-US" sz="2800" dirty="0"/>
              <a:t>Evidence </a:t>
            </a:r>
            <a:r>
              <a:rPr lang="en-US" sz="2800" dirty="0" smtClean="0"/>
              <a:t>Suppression (cont’d)</a:t>
            </a:r>
            <a:endParaRPr lang="en-US" dirty="0"/>
          </a:p>
        </p:txBody>
      </p:sp>
      <p:sp>
        <p:nvSpPr>
          <p:cNvPr id="307203" name="Rectangle 3"/>
          <p:cNvSpPr>
            <a:spLocks noGrp="1" noChangeArrowheads="1"/>
          </p:cNvSpPr>
          <p:nvPr>
            <p:ph sz="quarter" idx="1"/>
          </p:nvPr>
        </p:nvSpPr>
        <p:spPr/>
        <p:txBody>
          <a:bodyPr>
            <a:normAutofit/>
          </a:bodyPr>
          <a:lstStyle/>
          <a:p>
            <a:pPr>
              <a:buFontTx/>
              <a:buNone/>
            </a:pPr>
            <a:endParaRPr lang="en-US" dirty="0"/>
          </a:p>
          <a:p>
            <a:pPr>
              <a:buNone/>
            </a:pPr>
            <a:r>
              <a:rPr lang="en-US" sz="2400" dirty="0" smtClean="0"/>
              <a:t>    For the IP information, out of respect for the Privacy Protection Act, the government did not seize the journalist's computers to obtain the information directly, so the best way was to ask the journalist.   For the meet, the government interviewed the coffee shop employees, and no one remembered seeing the meeting.  Moreover, there is no other way to find out what was said and done at the meeting.</a:t>
            </a:r>
            <a:endParaRPr lang="en-US" sz="2800" dirty="0"/>
          </a:p>
          <a:p>
            <a:pPr>
              <a:buFontTx/>
              <a:buNone/>
            </a:pPr>
            <a:endParaRPr lang="en-US" sz="2800" dirty="0"/>
          </a:p>
          <a:p>
            <a:pPr>
              <a:buFontTx/>
              <a:buNone/>
            </a:pPr>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346" name="Rectangle 2"/>
          <p:cNvSpPr>
            <a:spLocks noGrp="1" noChangeArrowheads="1"/>
          </p:cNvSpPr>
          <p:nvPr>
            <p:ph type="title"/>
          </p:nvPr>
        </p:nvSpPr>
        <p:spPr>
          <a:xfrm>
            <a:off x="457200" y="274638"/>
            <a:ext cx="8229600" cy="334962"/>
          </a:xfrm>
        </p:spPr>
        <p:txBody>
          <a:bodyPr>
            <a:normAutofit fontScale="90000"/>
          </a:bodyPr>
          <a:lstStyle/>
          <a:p>
            <a:r>
              <a:rPr lang="en-US" sz="2800" dirty="0" smtClean="0"/>
              <a:t>Judge’s Ruling</a:t>
            </a:r>
            <a:endParaRPr lang="en-US" sz="2800" dirty="0"/>
          </a:p>
        </p:txBody>
      </p:sp>
      <p:sp>
        <p:nvSpPr>
          <p:cNvPr id="313347" name="Rectangle 3"/>
          <p:cNvSpPr>
            <a:spLocks noChangeArrowheads="1"/>
          </p:cNvSpPr>
          <p:nvPr/>
        </p:nvSpPr>
        <p:spPr bwMode="auto">
          <a:xfrm>
            <a:off x="457200" y="1295400"/>
            <a:ext cx="8229600" cy="5364163"/>
          </a:xfrm>
          <a:prstGeom prst="rect">
            <a:avLst/>
          </a:prstGeom>
          <a:noFill/>
          <a:ln w="9525">
            <a:noFill/>
            <a:miter lim="800000"/>
            <a:headEnd/>
            <a:tailEnd/>
          </a:ln>
          <a:effectLst/>
        </p:spPr>
        <p:txBody>
          <a:bodyPr/>
          <a:lstStyle/>
          <a:p>
            <a:pPr marL="342900" indent="-342900">
              <a:spcBef>
                <a:spcPct val="20000"/>
              </a:spcBef>
            </a:pPr>
            <a:endParaRPr lang="en-US" sz="1000" b="0" dirty="0"/>
          </a:p>
        </p:txBody>
      </p:sp>
      <p:sp>
        <p:nvSpPr>
          <p:cNvPr id="4" name="Rectangle 3"/>
          <p:cNvSpPr/>
          <p:nvPr/>
        </p:nvSpPr>
        <p:spPr>
          <a:xfrm>
            <a:off x="228600" y="1371600"/>
            <a:ext cx="8686800" cy="4278094"/>
          </a:xfrm>
          <a:prstGeom prst="rect">
            <a:avLst/>
          </a:prstGeom>
        </p:spPr>
        <p:txBody>
          <a:bodyPr wrap="square">
            <a:spAutoFit/>
          </a:bodyPr>
          <a:lstStyle/>
          <a:p>
            <a:r>
              <a:rPr lang="en-US" sz="2800" b="0" dirty="0" smtClean="0">
                <a:latin typeface="+mn-lt"/>
              </a:rPr>
              <a:t>Point 1 (IP Address) </a:t>
            </a:r>
          </a:p>
          <a:p>
            <a:pPr lvl="1"/>
            <a:r>
              <a:rPr lang="en-US" sz="2400" b="0" dirty="0" smtClean="0">
                <a:latin typeface="+mn-lt"/>
              </a:rPr>
              <a:t>The government has not exhausted its means to get the IP address, such as a subpoena to the journalist's blogging service, so the journalist need not turn that information over.  </a:t>
            </a:r>
          </a:p>
          <a:p>
            <a:r>
              <a:rPr lang="en-US" sz="2800" b="0" dirty="0" smtClean="0">
                <a:latin typeface="+mn-lt"/>
              </a:rPr>
              <a:t>Point 2 (Coffee shop meeting) </a:t>
            </a:r>
          </a:p>
          <a:p>
            <a:pPr lvl="1"/>
            <a:r>
              <a:rPr lang="en-US" sz="2400" b="0" dirty="0" smtClean="0">
                <a:latin typeface="+mn-lt"/>
              </a:rPr>
              <a:t>As for presence at the coffee shop with the defendant and what was said and done there, the journalist is the only way to get that information, so he must testify.  Since the First Amendment test is met, no need to decide whether the privilege exists for a coffee shop interview.</a:t>
            </a:r>
            <a:endParaRPr lang="en-US" sz="2400" b="0" dirty="0">
              <a:latin typeface="+mn-lt"/>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Rectangle 2"/>
          <p:cNvSpPr>
            <a:spLocks noGrp="1" noChangeArrowheads="1"/>
          </p:cNvSpPr>
          <p:nvPr>
            <p:ph type="title"/>
          </p:nvPr>
        </p:nvSpPr>
        <p:spPr>
          <a:xfrm>
            <a:off x="457200" y="274638"/>
            <a:ext cx="8229600" cy="715962"/>
          </a:xfrm>
        </p:spPr>
        <p:txBody>
          <a:bodyPr/>
          <a:lstStyle/>
          <a:p>
            <a:r>
              <a:rPr lang="en-US" sz="2800" dirty="0"/>
              <a:t>Defense Witness </a:t>
            </a:r>
            <a:r>
              <a:rPr lang="en-US" sz="2800" dirty="0" smtClean="0"/>
              <a:t>1</a:t>
            </a:r>
            <a:endParaRPr lang="en-US" sz="2800" dirty="0"/>
          </a:p>
        </p:txBody>
      </p:sp>
      <p:sp>
        <p:nvSpPr>
          <p:cNvPr id="194563" name="Rectangle 3"/>
          <p:cNvSpPr>
            <a:spLocks noGrp="1" noChangeArrowheads="1"/>
          </p:cNvSpPr>
          <p:nvPr>
            <p:ph sz="quarter" idx="1"/>
          </p:nvPr>
        </p:nvSpPr>
        <p:spPr/>
        <p:txBody>
          <a:bodyPr/>
          <a:lstStyle/>
          <a:p>
            <a:pPr>
              <a:buFontTx/>
              <a:buNone/>
            </a:pPr>
            <a:r>
              <a:rPr lang="en-US" dirty="0" smtClean="0"/>
              <a:t>   Simple </a:t>
            </a:r>
            <a:r>
              <a:rPr lang="en-US" dirty="0" err="1" smtClean="0"/>
              <a:t>Gnomad</a:t>
            </a:r>
            <a:r>
              <a:rPr lang="en-US" dirty="0" smtClean="0"/>
              <a:t> is </a:t>
            </a:r>
            <a:r>
              <a:rPr lang="en-US" dirty="0"/>
              <a:t>the defendant and is not required to take the stand, but has the right to do so if he chooses. His attorney should discourage him from doing so, since the judge can add extra points to his sentence for perjury and obstruction of justice, if he is found </a:t>
            </a:r>
            <a:r>
              <a:rPr lang="en-US" dirty="0" smtClean="0"/>
              <a:t>guilty.</a:t>
            </a:r>
            <a:endParaRPr lang="en-US" dirty="0"/>
          </a:p>
          <a:p>
            <a:pPr>
              <a:buFontTx/>
              <a:buNone/>
            </a:pPr>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658" name="Rectangle 2"/>
          <p:cNvSpPr>
            <a:spLocks noGrp="1" noChangeArrowheads="1"/>
          </p:cNvSpPr>
          <p:nvPr>
            <p:ph type="title"/>
          </p:nvPr>
        </p:nvSpPr>
        <p:spPr>
          <a:xfrm>
            <a:off x="457200" y="274638"/>
            <a:ext cx="8229600" cy="411162"/>
          </a:xfrm>
        </p:spPr>
        <p:txBody>
          <a:bodyPr>
            <a:normAutofit fontScale="90000"/>
          </a:bodyPr>
          <a:lstStyle/>
          <a:p>
            <a:r>
              <a:rPr lang="en-US" sz="2800" dirty="0" smtClean="0"/>
              <a:t>Defense Exhibit 1</a:t>
            </a:r>
            <a:endParaRPr lang="en-US" sz="2800" dirty="0"/>
          </a:p>
        </p:txBody>
      </p:sp>
      <p:sp>
        <p:nvSpPr>
          <p:cNvPr id="326659" name="Rectangle 3"/>
          <p:cNvSpPr>
            <a:spLocks noChangeArrowheads="1"/>
          </p:cNvSpPr>
          <p:nvPr/>
        </p:nvSpPr>
        <p:spPr bwMode="auto">
          <a:xfrm>
            <a:off x="533400" y="1295400"/>
            <a:ext cx="8229600" cy="5364163"/>
          </a:xfrm>
          <a:prstGeom prst="rect">
            <a:avLst/>
          </a:prstGeom>
          <a:noFill/>
          <a:ln w="9525">
            <a:noFill/>
            <a:miter lim="800000"/>
            <a:headEnd/>
            <a:tailEnd/>
          </a:ln>
          <a:effectLst/>
        </p:spPr>
        <p:txBody>
          <a:bodyPr/>
          <a:lstStyle/>
          <a:p>
            <a:pPr marL="342900" indent="-342900">
              <a:spcBef>
                <a:spcPct val="20000"/>
              </a:spcBef>
            </a:pPr>
            <a:endParaRPr/>
          </a:p>
          <a:p>
            <a:pPr marL="342900" indent="-342900">
              <a:spcBef>
                <a:spcPct val="20000"/>
              </a:spcBef>
            </a:pPr>
            <a:endParaRPr/>
          </a:p>
        </p:txBody>
      </p:sp>
      <p:sp>
        <p:nvSpPr>
          <p:cNvPr id="23553" name="Rectangle 1"/>
          <p:cNvSpPr>
            <a:spLocks noChangeArrowheads="1"/>
          </p:cNvSpPr>
          <p:nvPr/>
        </p:nvSpPr>
        <p:spPr bwMode="auto">
          <a:xfrm>
            <a:off x="609600" y="1371600"/>
            <a:ext cx="8382000" cy="50013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10:49:44 &lt;s-nomad&gt;	contacted me</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10:49:54 &lt;</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yes</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10:50:00 &lt;s-nomad&gt;	and want me to </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pwn</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 it?</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10:50:11 &lt;s-nomad&gt;	a stranger on </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irc</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10:50:29 &lt;s-nomad&gt;	you are retarded</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10:50:31 &lt;</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but it is my site</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10:52:35 &lt;s-nomad&gt;	yeah right</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10:52:52 &lt;</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it is, check the </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whois</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 technical contact e-mail.</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10:53:08 &lt;s-nomad&gt;	means nothing</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10:53:21 &lt;</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I am saying go for it</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10:53:35 &lt;s-nomad&gt;	two questions</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10:54:09 &lt;s-nomad&gt;	this site have </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ssl</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10:54:26 &lt;s-nomad&gt;	so you can't sniff things</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10:54:43 &lt;s-nomad&gt;	</a:t>
            </a:r>
            <a:r>
              <a:rPr kumimoji="0" lang="en-US" sz="1100" b="0" i="0" u="none" strike="noStrike" cap="none" normalizeH="0" baseline="0" dirty="0" smtClean="0">
                <a:ln>
                  <a:noFill/>
                </a:ln>
                <a:solidFill>
                  <a:srgbClr val="FF0000"/>
                </a:solidFill>
                <a:effectLst/>
                <a:latin typeface="Arial" pitchFamily="34" charset="0"/>
                <a:ea typeface="Calibri" pitchFamily="34" charset="0"/>
                <a:cs typeface="Arial" pitchFamily="34" charset="0"/>
              </a:rPr>
              <a:t>and are there any limits?</a:t>
            </a:r>
            <a:endParaRPr kumimoji="0" lang="en-US" sz="1100" b="0" i="0" u="none" strike="noStrike" cap="none" normalizeH="0" baseline="0" dirty="0" smtClean="0">
              <a:ln>
                <a:noFill/>
              </a:ln>
              <a:solidFill>
                <a:srgbClr val="FF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10:54:57 &lt;s-nomad&gt;	on </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pwnage</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10:58:32 &lt;</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yes there is </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ssl</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10:58:44 &lt;</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a:t>
            </a:r>
            <a:r>
              <a:rPr kumimoji="0" lang="en-US" sz="1100" b="0" i="0" u="none" strike="noStrike" cap="none" normalizeH="0" baseline="0" dirty="0" smtClean="0">
                <a:ln>
                  <a:noFill/>
                </a:ln>
                <a:solidFill>
                  <a:srgbClr val="FF0000"/>
                </a:solidFill>
                <a:effectLst/>
                <a:latin typeface="Arial" pitchFamily="34" charset="0"/>
                <a:ea typeface="Calibri" pitchFamily="34" charset="0"/>
                <a:cs typeface="Arial" pitchFamily="34" charset="0"/>
              </a:rPr>
              <a:t>no limits</a:t>
            </a:r>
            <a:endParaRPr kumimoji="0" lang="en-US" sz="1100" b="0" i="0" u="none" strike="noStrike" cap="none" normalizeH="0" baseline="0" dirty="0" smtClean="0">
              <a:ln>
                <a:noFill/>
              </a:ln>
              <a:solidFill>
                <a:srgbClr val="FF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10:59:32 &lt;</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although I prefer no wiping the drive</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11:00:02 &lt;s-nomad&gt;	I'd probably be doing the sad fucks on </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myface</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 a favor if I did that</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11:00:03 &lt;</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I do have backups</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11:00:18 &lt;</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so are you?</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11:01:11 &lt;s-nomad&gt;	well I have to eat first, I am hungry</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11:03:34 &lt;</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w00t</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11:03:45 &lt;s-nomad&gt;	half an hour or so?</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11:03:53 &lt;</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yeah</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11:03:56 &lt;</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cool</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11:04:21 &lt;s-nomad&gt;	whatever, expect to be </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pwned</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11:04:46 &lt;</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mudge</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&gt;	appreciate it</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Jul 22 11:05:07 &lt;s-nomad&gt;	the </a:t>
            </a:r>
            <a:r>
              <a:rPr kumimoji="0" lang="en-US" sz="1100" b="0" i="0" u="none" strike="noStrike" cap="none" normalizeH="0" baseline="0" dirty="0" err="1" smtClean="0">
                <a:ln>
                  <a:noFill/>
                </a:ln>
                <a:solidFill>
                  <a:schemeClr val="tx1"/>
                </a:solidFill>
                <a:effectLst/>
                <a:latin typeface="Arial" pitchFamily="34" charset="0"/>
                <a:ea typeface="Calibri" pitchFamily="34" charset="0"/>
                <a:cs typeface="Arial" pitchFamily="34" charset="0"/>
              </a:rPr>
              <a:t>sploit</a:t>
            </a:r>
            <a:r>
              <a:rPr kumimoji="0" lang="en-US" sz="1100" b="0" i="0" u="none" strike="noStrike" cap="none" normalizeH="0" baseline="0" dirty="0" smtClean="0">
                <a:ln>
                  <a:noFill/>
                </a:ln>
                <a:solidFill>
                  <a:schemeClr val="tx1"/>
                </a:solidFill>
                <a:effectLst/>
                <a:latin typeface="Arial" pitchFamily="34" charset="0"/>
                <a:ea typeface="Calibri" pitchFamily="34" charset="0"/>
                <a:cs typeface="Arial" pitchFamily="34" charset="0"/>
              </a:rPr>
              <a:t> needs live testing, you caught me at a lucky moment</a:t>
            </a:r>
            <a:endParaRPr kumimoji="0" lang="en-US" sz="11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2"/>
          <p:cNvSpPr>
            <a:spLocks noGrp="1" noChangeArrowheads="1"/>
          </p:cNvSpPr>
          <p:nvPr>
            <p:ph type="title"/>
          </p:nvPr>
        </p:nvSpPr>
        <p:spPr>
          <a:xfrm>
            <a:off x="457200" y="274638"/>
            <a:ext cx="8229600" cy="715962"/>
          </a:xfrm>
        </p:spPr>
        <p:txBody>
          <a:bodyPr/>
          <a:lstStyle/>
          <a:p>
            <a:r>
              <a:rPr lang="en-US" sz="2800" dirty="0"/>
              <a:t>Prosecution Closing </a:t>
            </a:r>
            <a:r>
              <a:rPr lang="en-US" sz="2800" dirty="0" smtClean="0"/>
              <a:t>Statements (C0unt 1)</a:t>
            </a:r>
            <a:endParaRPr lang="en-US" sz="2800" dirty="0"/>
          </a:p>
        </p:txBody>
      </p:sp>
      <p:sp>
        <p:nvSpPr>
          <p:cNvPr id="195587" name="Rectangle 3"/>
          <p:cNvSpPr>
            <a:spLocks noGrp="1" noChangeArrowheads="1"/>
          </p:cNvSpPr>
          <p:nvPr>
            <p:ph sz="quarter" idx="1"/>
          </p:nvPr>
        </p:nvSpPr>
        <p:spPr/>
        <p:txBody>
          <a:bodyPr>
            <a:normAutofit fontScale="70000" lnSpcReduction="20000"/>
          </a:bodyPr>
          <a:lstStyle/>
          <a:p>
            <a:pPr>
              <a:buNone/>
            </a:pPr>
            <a:r>
              <a:rPr lang="en-US" sz="3400" b="1" cap="all" dirty="0" smtClean="0">
                <a:solidFill>
                  <a:schemeClr val="accent6">
                    <a:lumMod val="75000"/>
                  </a:schemeClr>
                </a:solidFill>
              </a:rPr>
              <a:t>18 U.S.C. § 1030(a)(5)(A)(ii) - Unauthorized Access and Damage to Computers</a:t>
            </a:r>
          </a:p>
          <a:p>
            <a:pPr>
              <a:buNone/>
            </a:pPr>
            <a:endParaRPr lang="en-US" sz="3400" dirty="0" smtClean="0">
              <a:solidFill>
                <a:schemeClr val="accent6">
                  <a:lumMod val="75000"/>
                </a:schemeClr>
              </a:solidFill>
            </a:endParaRPr>
          </a:p>
          <a:p>
            <a:r>
              <a:rPr lang="en-US" sz="2400" dirty="0" smtClean="0"/>
              <a:t>The government has accused the defendant of unauthorized access and damage to a protected computer.</a:t>
            </a:r>
          </a:p>
          <a:p>
            <a:pPr lvl="0"/>
            <a:r>
              <a:rPr lang="en-US" sz="2400" dirty="0" smtClean="0"/>
              <a:t>To find the defendant guilty of this change, you must find the following elements to be true, based on the evidence and testimony presented:</a:t>
            </a:r>
          </a:p>
          <a:p>
            <a:pPr lvl="0"/>
            <a:r>
              <a:rPr lang="en-US" sz="2400" dirty="0" smtClean="0"/>
              <a:t>First, the defendant intentionally accessed a computer without authorization;</a:t>
            </a:r>
          </a:p>
          <a:p>
            <a:pPr lvl="0"/>
            <a:r>
              <a:rPr lang="en-US" sz="2400" dirty="0" smtClean="0"/>
              <a:t>Second, as a result of the defendant’s access, the defendant recklessly impaired the integrity or availability of data, a program, a system, or information;</a:t>
            </a:r>
          </a:p>
          <a:p>
            <a:pPr lvl="0"/>
            <a:r>
              <a:rPr lang="en-US" sz="2400" dirty="0" smtClean="0"/>
              <a:t>Third, the impairment to the integrity or availability of data, a program, a system, or information resulted in damage affecting a computer system used by or for a government entity in furtherance of the administration of justice, national defense, or national security;</a:t>
            </a:r>
          </a:p>
          <a:p>
            <a:pPr lvl="0"/>
            <a:r>
              <a:rPr lang="en-US" sz="2400" dirty="0" smtClean="0"/>
              <a:t>Fourth, the computer damaged was used in interstate or foreign commerce or communication or used exclusively for the use of a financial institution or the United States government.</a:t>
            </a:r>
          </a:p>
          <a:p>
            <a:pPr marL="609600" indent="-609600"/>
            <a:endParaRPr lang="en-US" sz="2800" dirty="0" smtClean="0"/>
          </a:p>
          <a:p>
            <a:pPr marL="609600" indent="-609600"/>
            <a:endParaRPr lang="en-US" sz="28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2"/>
          <p:cNvSpPr>
            <a:spLocks noGrp="1" noChangeArrowheads="1"/>
          </p:cNvSpPr>
          <p:nvPr>
            <p:ph type="title"/>
          </p:nvPr>
        </p:nvSpPr>
        <p:spPr>
          <a:xfrm>
            <a:off x="457200" y="274638"/>
            <a:ext cx="8229600" cy="715962"/>
          </a:xfrm>
        </p:spPr>
        <p:txBody>
          <a:bodyPr/>
          <a:lstStyle/>
          <a:p>
            <a:r>
              <a:rPr lang="en-US" sz="2800" dirty="0"/>
              <a:t>Prosecution Closing </a:t>
            </a:r>
            <a:r>
              <a:rPr lang="en-US" sz="2800" dirty="0" smtClean="0"/>
              <a:t>Statements (C0unt 2)</a:t>
            </a:r>
            <a:endParaRPr lang="en-US" sz="2800" dirty="0"/>
          </a:p>
        </p:txBody>
      </p:sp>
      <p:sp>
        <p:nvSpPr>
          <p:cNvPr id="195587" name="Rectangle 3"/>
          <p:cNvSpPr>
            <a:spLocks noGrp="1" noChangeArrowheads="1"/>
          </p:cNvSpPr>
          <p:nvPr>
            <p:ph sz="quarter" idx="1"/>
          </p:nvPr>
        </p:nvSpPr>
        <p:spPr/>
        <p:txBody>
          <a:bodyPr>
            <a:normAutofit fontScale="70000" lnSpcReduction="20000"/>
          </a:bodyPr>
          <a:lstStyle/>
          <a:p>
            <a:pPr>
              <a:buNone/>
            </a:pPr>
            <a:r>
              <a:rPr lang="en-US" sz="3100" b="1" cap="all" dirty="0" smtClean="0">
                <a:solidFill>
                  <a:schemeClr val="accent6">
                    <a:lumMod val="75000"/>
                  </a:schemeClr>
                </a:solidFill>
              </a:rPr>
              <a:t>18 U.S.C. § 1030(a)(5)(A)(ii) – Attempted Unauthorized Access and Damage to Computers</a:t>
            </a:r>
            <a:endParaRPr lang="en-US" sz="3100" dirty="0" smtClean="0">
              <a:solidFill>
                <a:schemeClr val="accent6">
                  <a:lumMod val="75000"/>
                </a:schemeClr>
              </a:solidFill>
            </a:endParaRPr>
          </a:p>
          <a:p>
            <a:r>
              <a:rPr lang="en-US" sz="2400" dirty="0" smtClean="0"/>
              <a:t>The government has also accused the defendant of attempting to commit the same offense, unauthorized access and damage to a protected computer.</a:t>
            </a:r>
          </a:p>
          <a:p>
            <a:pPr lvl="0"/>
            <a:r>
              <a:rPr lang="en-US" sz="2400" dirty="0" smtClean="0"/>
              <a:t>In order for the defendant to be found guilty of that charge, the government must prove each of the following elements beyond a reasonable doubt:</a:t>
            </a:r>
            <a:br>
              <a:rPr lang="en-US" sz="2400" dirty="0" smtClean="0"/>
            </a:br>
            <a:endParaRPr lang="en-US" sz="2400" dirty="0" smtClean="0"/>
          </a:p>
          <a:p>
            <a:pPr lvl="0"/>
            <a:r>
              <a:rPr lang="en-US" sz="2400" dirty="0" smtClean="0"/>
              <a:t>First, the defendant intended to commit the crime charged; and</a:t>
            </a:r>
          </a:p>
          <a:p>
            <a:r>
              <a:rPr lang="en-US" sz="2400" dirty="0" smtClean="0"/>
              <a:t> </a:t>
            </a:r>
          </a:p>
          <a:p>
            <a:pPr lvl="0"/>
            <a:r>
              <a:rPr lang="en-US" sz="2400" dirty="0" smtClean="0"/>
              <a:t>Second, the defendant did something which was a substantial step toward committing the crime, with all of you agreeing as to what constituted the substantial step.</a:t>
            </a:r>
          </a:p>
          <a:p>
            <a:r>
              <a:rPr lang="en-US" sz="2400" dirty="0" smtClean="0"/>
              <a:t> </a:t>
            </a:r>
          </a:p>
          <a:p>
            <a:pPr lvl="0"/>
            <a:r>
              <a:rPr lang="en-US" sz="2400" dirty="0" smtClean="0"/>
              <a:t>Mere preparation is not a substantial step toward the commission of the crime charged.</a:t>
            </a:r>
            <a:endParaRPr lang="en-US" sz="24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2"/>
          <p:cNvSpPr>
            <a:spLocks noGrp="1" noChangeArrowheads="1"/>
          </p:cNvSpPr>
          <p:nvPr>
            <p:ph type="title"/>
          </p:nvPr>
        </p:nvSpPr>
        <p:spPr>
          <a:xfrm>
            <a:off x="457200" y="274638"/>
            <a:ext cx="8229600" cy="715962"/>
          </a:xfrm>
        </p:spPr>
        <p:txBody>
          <a:bodyPr/>
          <a:lstStyle/>
          <a:p>
            <a:r>
              <a:rPr lang="en-US" sz="2800" dirty="0"/>
              <a:t>Prosecution Closing </a:t>
            </a:r>
            <a:r>
              <a:rPr lang="en-US" sz="2800" dirty="0" smtClean="0"/>
              <a:t>Statements (C0unt </a:t>
            </a:r>
            <a:r>
              <a:rPr lang="en-US" sz="2800" dirty="0" smtClean="0"/>
              <a:t>3)</a:t>
            </a:r>
            <a:endParaRPr lang="en-US" sz="2800" dirty="0"/>
          </a:p>
        </p:txBody>
      </p:sp>
      <p:sp>
        <p:nvSpPr>
          <p:cNvPr id="195587" name="Rectangle 3"/>
          <p:cNvSpPr>
            <a:spLocks noGrp="1" noChangeArrowheads="1"/>
          </p:cNvSpPr>
          <p:nvPr>
            <p:ph sz="quarter" idx="1"/>
          </p:nvPr>
        </p:nvSpPr>
        <p:spPr/>
        <p:txBody>
          <a:bodyPr>
            <a:normAutofit/>
          </a:bodyPr>
          <a:lstStyle/>
          <a:p>
            <a:pPr>
              <a:buNone/>
            </a:pPr>
            <a:r>
              <a:rPr lang="en-US" sz="2600" b="1" cap="all" dirty="0" smtClean="0">
                <a:solidFill>
                  <a:schemeClr val="accent6">
                    <a:lumMod val="75000"/>
                  </a:schemeClr>
                </a:solidFill>
              </a:rPr>
              <a:t>18 U.S.C. § 1030(a)(2)(B)–Obtaining Information by Computer from Government Computer</a:t>
            </a:r>
            <a:endParaRPr lang="en-US" sz="2400" dirty="0" smtClean="0"/>
          </a:p>
          <a:p>
            <a:pPr lvl="0"/>
            <a:r>
              <a:rPr lang="en-US" sz="2400" dirty="0" smtClean="0"/>
              <a:t>First, the defendant intentionally accessed without authorization or exceeded authorized access to a computer; and</a:t>
            </a:r>
          </a:p>
          <a:p>
            <a:pPr lvl="0"/>
            <a:r>
              <a:rPr lang="en-US" sz="2400" dirty="0" smtClean="0"/>
              <a:t>Second, by accessing without authorization or exceeding authorized access to a computer, the defendant obtained information from any department or agency of the United States.</a:t>
            </a:r>
            <a:endParaRPr lang="en-US" sz="24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2"/>
          <p:cNvSpPr>
            <a:spLocks noGrp="1" noChangeArrowheads="1"/>
          </p:cNvSpPr>
          <p:nvPr>
            <p:ph type="title"/>
          </p:nvPr>
        </p:nvSpPr>
        <p:spPr>
          <a:xfrm>
            <a:off x="457200" y="274638"/>
            <a:ext cx="8229600" cy="715962"/>
          </a:xfrm>
        </p:spPr>
        <p:txBody>
          <a:bodyPr/>
          <a:lstStyle/>
          <a:p>
            <a:r>
              <a:rPr lang="en-US" sz="2800" dirty="0"/>
              <a:t>Prosecution Closing </a:t>
            </a:r>
            <a:r>
              <a:rPr lang="en-US" sz="2800" dirty="0" smtClean="0"/>
              <a:t>Statements</a:t>
            </a:r>
            <a:endParaRPr lang="en-US" sz="2800" dirty="0"/>
          </a:p>
        </p:txBody>
      </p:sp>
      <p:sp>
        <p:nvSpPr>
          <p:cNvPr id="195587" name="Rectangle 3"/>
          <p:cNvSpPr>
            <a:spLocks noGrp="1" noChangeArrowheads="1"/>
          </p:cNvSpPr>
          <p:nvPr>
            <p:ph sz="quarter" idx="1"/>
          </p:nvPr>
        </p:nvSpPr>
        <p:spPr/>
        <p:txBody>
          <a:bodyPr>
            <a:normAutofit/>
          </a:bodyPr>
          <a:lstStyle/>
          <a:p>
            <a:pPr>
              <a:buNone/>
            </a:pPr>
            <a:r>
              <a:rPr lang="en-US" sz="2600" b="1" cap="all" dirty="0" smtClean="0">
                <a:solidFill>
                  <a:schemeClr val="accent6">
                    <a:lumMod val="75000"/>
                  </a:schemeClr>
                </a:solidFill>
              </a:rPr>
              <a:t>18 U.S.C. § 1030(a)(2)(B)–Obtaining Information by Computer from Government Computer</a:t>
            </a:r>
            <a:endParaRPr lang="en-US" sz="2400" dirty="0" smtClean="0"/>
          </a:p>
          <a:p>
            <a:pPr lvl="0"/>
            <a:r>
              <a:rPr lang="en-US" sz="2400" dirty="0" smtClean="0"/>
              <a:t>First, the defendant intentionally accessed without authorization or exceeded authorized access to a computer; and</a:t>
            </a:r>
          </a:p>
          <a:p>
            <a:pPr lvl="0"/>
            <a:r>
              <a:rPr lang="en-US" sz="2400" dirty="0" smtClean="0"/>
              <a:t>Second, by accessing without authorization or exceeding authorized access to a computer, the defendant obtained information from any department or agency of the United States.</a:t>
            </a:r>
            <a:endParaRPr lang="en-US" sz="24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Rectangle 2"/>
          <p:cNvSpPr>
            <a:spLocks noGrp="1" noChangeArrowheads="1"/>
          </p:cNvSpPr>
          <p:nvPr>
            <p:ph type="title"/>
          </p:nvPr>
        </p:nvSpPr>
        <p:spPr>
          <a:xfrm>
            <a:off x="457200" y="274638"/>
            <a:ext cx="8229600" cy="792162"/>
          </a:xfrm>
        </p:spPr>
        <p:txBody>
          <a:bodyPr/>
          <a:lstStyle/>
          <a:p>
            <a:r>
              <a:rPr lang="en-US" sz="2800"/>
              <a:t>Defense Closing Statements</a:t>
            </a:r>
          </a:p>
        </p:txBody>
      </p:sp>
      <p:sp>
        <p:nvSpPr>
          <p:cNvPr id="225283" name="Rectangle 3"/>
          <p:cNvSpPr>
            <a:spLocks noGrp="1" noChangeArrowheads="1"/>
          </p:cNvSpPr>
          <p:nvPr>
            <p:ph sz="quarter" idx="1"/>
          </p:nvPr>
        </p:nvSpPr>
        <p:spPr/>
        <p:txBody>
          <a:bodyPr/>
          <a:lstStyle/>
          <a:p>
            <a:r>
              <a:rPr lang="en-US" sz="2400" dirty="0" smtClean="0"/>
              <a:t>Simple </a:t>
            </a:r>
            <a:r>
              <a:rPr lang="en-US" sz="2400" dirty="0" err="1" smtClean="0"/>
              <a:t>Gnomad</a:t>
            </a:r>
            <a:r>
              <a:rPr lang="en-US" sz="2400" dirty="0" smtClean="0"/>
              <a:t> was entrapped. </a:t>
            </a:r>
            <a:endParaRPr lang="en-US" sz="2400" dirty="0" smtClean="0"/>
          </a:p>
          <a:p>
            <a:r>
              <a:rPr lang="en-US" sz="2400" dirty="0" smtClean="0"/>
              <a:t>The real villain is Agent </a:t>
            </a:r>
            <a:r>
              <a:rPr lang="en-US" sz="2400" dirty="0" err="1" smtClean="0"/>
              <a:t>Mudge</a:t>
            </a:r>
            <a:endParaRPr lang="en-US" sz="2400" dirty="0" smtClean="0"/>
          </a:p>
          <a:p>
            <a:r>
              <a:rPr lang="en-US" sz="2400" dirty="0" smtClean="0"/>
              <a:t>He went after my client</a:t>
            </a:r>
          </a:p>
          <a:p>
            <a:r>
              <a:rPr lang="en-US" sz="2400" dirty="0" smtClean="0"/>
              <a:t>He enticed him to use the zero day</a:t>
            </a:r>
          </a:p>
          <a:p>
            <a:r>
              <a:rPr lang="en-US" sz="2400" dirty="0" smtClean="0"/>
              <a:t>He authorized him to hack the system</a:t>
            </a:r>
            <a:endParaRPr lang="en-US" sz="24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Rectangle 2"/>
          <p:cNvSpPr>
            <a:spLocks noGrp="1" noChangeArrowheads="1"/>
          </p:cNvSpPr>
          <p:nvPr>
            <p:ph type="title"/>
          </p:nvPr>
        </p:nvSpPr>
        <p:spPr>
          <a:xfrm>
            <a:off x="457200" y="274638"/>
            <a:ext cx="8229600" cy="792162"/>
          </a:xfrm>
        </p:spPr>
        <p:txBody>
          <a:bodyPr/>
          <a:lstStyle/>
          <a:p>
            <a:r>
              <a:rPr lang="en-US" sz="2800" dirty="0" smtClean="0"/>
              <a:t>Entrapment Defense</a:t>
            </a:r>
            <a:endParaRPr lang="en-US" sz="2800" dirty="0"/>
          </a:p>
        </p:txBody>
      </p:sp>
      <p:sp>
        <p:nvSpPr>
          <p:cNvPr id="225283" name="Rectangle 3"/>
          <p:cNvSpPr>
            <a:spLocks noGrp="1" noChangeArrowheads="1"/>
          </p:cNvSpPr>
          <p:nvPr>
            <p:ph sz="quarter" idx="1"/>
          </p:nvPr>
        </p:nvSpPr>
        <p:spPr/>
        <p:txBody>
          <a:bodyPr>
            <a:normAutofit fontScale="92500" lnSpcReduction="10000"/>
          </a:bodyPr>
          <a:lstStyle/>
          <a:p>
            <a:pPr>
              <a:buNone/>
            </a:pPr>
            <a:r>
              <a:rPr lang="en-US" sz="2400" dirty="0" smtClean="0"/>
              <a:t>The </a:t>
            </a:r>
            <a:r>
              <a:rPr lang="en-US" sz="2400" dirty="0" smtClean="0"/>
              <a:t>government has the burden of proving beyond a reasonable doubt that the defendant was not entrapped. The government must prove the following</a:t>
            </a:r>
          </a:p>
          <a:p>
            <a:pPr lvl="0"/>
            <a:r>
              <a:rPr lang="en-US" sz="2400" dirty="0" smtClean="0"/>
              <a:t>First, the defendant was predisposed to commit the crime before being contacted by government agents, or</a:t>
            </a:r>
          </a:p>
          <a:p>
            <a:pPr>
              <a:buNone/>
            </a:pPr>
            <a:endParaRPr lang="en-US" sz="2400" dirty="0" smtClean="0"/>
          </a:p>
          <a:p>
            <a:pPr lvl="0"/>
            <a:r>
              <a:rPr lang="en-US" sz="2400" dirty="0" smtClean="0"/>
              <a:t>Second, the defendant was not induced by the government agents to commit the crime. </a:t>
            </a:r>
          </a:p>
          <a:p>
            <a:pPr>
              <a:buNone/>
            </a:pPr>
            <a:endParaRPr lang="en-US" sz="2400" dirty="0" smtClean="0"/>
          </a:p>
          <a:p>
            <a:pPr lvl="0">
              <a:buNone/>
            </a:pPr>
            <a:r>
              <a:rPr lang="en-US" sz="2400" dirty="0" smtClean="0"/>
              <a:t>Where a person, independent of and before government contact, is predisposed to commit the crime, it is not entrapment if government agents merely provide an opportunity to commit the crime.</a:t>
            </a:r>
          </a:p>
          <a:p>
            <a:endParaRPr lang="en-US" sz="24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2"/>
          <p:cNvSpPr>
            <a:spLocks noGrp="1" noChangeArrowheads="1"/>
          </p:cNvSpPr>
          <p:nvPr>
            <p:ph type="ctrTitle"/>
          </p:nvPr>
        </p:nvSpPr>
        <p:spPr>
          <a:xfrm>
            <a:off x="685800" y="533400"/>
            <a:ext cx="7772400" cy="1143000"/>
          </a:xfrm>
        </p:spPr>
        <p:txBody>
          <a:bodyPr/>
          <a:lstStyle/>
          <a:p>
            <a:r>
              <a:rPr lang="en-US" dirty="0"/>
              <a:t>Panel Discussion</a:t>
            </a: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6217</TotalTime>
  <Words>1997</Words>
  <Application>Microsoft PowerPoint</Application>
  <PresentationFormat>On-screen Show (4:3)</PresentationFormat>
  <Paragraphs>390</Paragraphs>
  <Slides>36</Slides>
  <Notes>9</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Civic</vt:lpstr>
      <vt:lpstr>Hacker Court 2008 Hack My Face</vt:lpstr>
      <vt:lpstr>Cast of Characters</vt:lpstr>
      <vt:lpstr>Slide 3</vt:lpstr>
      <vt:lpstr>Schedule</vt:lpstr>
      <vt:lpstr>Witness classification</vt:lpstr>
      <vt:lpstr>Prosecution Opening Statement</vt:lpstr>
      <vt:lpstr>Defense Opening Statement</vt:lpstr>
      <vt:lpstr>Prosecution Witness 1</vt:lpstr>
      <vt:lpstr>Government Exhibit 3</vt:lpstr>
      <vt:lpstr>Government Exhibit 3 (cont’d)</vt:lpstr>
      <vt:lpstr>Government Exhibit 3 (cont’d)</vt:lpstr>
      <vt:lpstr>Government Exhibit 4 (cont’d)</vt:lpstr>
      <vt:lpstr>Government Exhibit 4</vt:lpstr>
      <vt:lpstr>Government Exhibit 4 (cont’d)</vt:lpstr>
      <vt:lpstr>Government Exhibit 5</vt:lpstr>
      <vt:lpstr>Stipulations</vt:lpstr>
      <vt:lpstr>Government Exhibit 6</vt:lpstr>
      <vt:lpstr>Government Exhibit 6 (cont’d)</vt:lpstr>
      <vt:lpstr>Government Exhibit 7 </vt:lpstr>
      <vt:lpstr>Prosecution Witness 2</vt:lpstr>
      <vt:lpstr>Evidence Suppression</vt:lpstr>
      <vt:lpstr>Evidence Suppression (cont’d)</vt:lpstr>
      <vt:lpstr>Evidence Suppression (cont’d)</vt:lpstr>
      <vt:lpstr>Evidence Suppression (cont’d)</vt:lpstr>
      <vt:lpstr>Evidence Suppression (cont’d)</vt:lpstr>
      <vt:lpstr>Evidence Suppression (cont’d)</vt:lpstr>
      <vt:lpstr>Judge’s Ruling</vt:lpstr>
      <vt:lpstr>Defense Witness 1</vt:lpstr>
      <vt:lpstr>Defense Exhibit 1</vt:lpstr>
      <vt:lpstr>Prosecution Closing Statements (C0unt 1)</vt:lpstr>
      <vt:lpstr>Prosecution Closing Statements (C0unt 2)</vt:lpstr>
      <vt:lpstr>Prosecution Closing Statements (C0unt 3)</vt:lpstr>
      <vt:lpstr>Prosecution Closing Statements</vt:lpstr>
      <vt:lpstr>Defense Closing Statements</vt:lpstr>
      <vt:lpstr>Entrapment Defense</vt:lpstr>
      <vt:lpstr>Panel Discussion</vt:lpstr>
    </vt:vector>
  </TitlesOfParts>
  <Company>TIAA-CREF</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Government Exhibit 1</dc:title>
  <dc:creator>wkeys</dc:creator>
  <cp:lastModifiedBy>Jonathan Klein</cp:lastModifiedBy>
  <cp:revision>194</cp:revision>
  <dcterms:created xsi:type="dcterms:W3CDTF">2008-08-05T22:40:03Z</dcterms:created>
  <dcterms:modified xsi:type="dcterms:W3CDTF">2008-08-07T01:18:07Z</dcterms:modified>
</cp:coreProperties>
</file>